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1"/>
  </p:notesMasterIdLst>
  <p:sldIdLst>
    <p:sldId id="256" r:id="rId2"/>
    <p:sldId id="257" r:id="rId3"/>
    <p:sldId id="337" r:id="rId4"/>
    <p:sldId id="333" r:id="rId5"/>
    <p:sldId id="278" r:id="rId6"/>
    <p:sldId id="276" r:id="rId7"/>
    <p:sldId id="277" r:id="rId8"/>
    <p:sldId id="279" r:id="rId9"/>
    <p:sldId id="280" r:id="rId10"/>
    <p:sldId id="281" r:id="rId11"/>
    <p:sldId id="282" r:id="rId12"/>
    <p:sldId id="297" r:id="rId13"/>
    <p:sldId id="298" r:id="rId14"/>
    <p:sldId id="287" r:id="rId15"/>
    <p:sldId id="299" r:id="rId16"/>
    <p:sldId id="262" r:id="rId17"/>
    <p:sldId id="259" r:id="rId18"/>
    <p:sldId id="302" r:id="rId19"/>
    <p:sldId id="300" r:id="rId20"/>
    <p:sldId id="301" r:id="rId21"/>
    <p:sldId id="263" r:id="rId22"/>
    <p:sldId id="289" r:id="rId23"/>
    <p:sldId id="290" r:id="rId24"/>
    <p:sldId id="303" r:id="rId25"/>
    <p:sldId id="304" r:id="rId26"/>
    <p:sldId id="305" r:id="rId27"/>
    <p:sldId id="306" r:id="rId28"/>
    <p:sldId id="265" r:id="rId29"/>
    <p:sldId id="266" r:id="rId30"/>
    <p:sldId id="307" r:id="rId31"/>
    <p:sldId id="308" r:id="rId32"/>
    <p:sldId id="309" r:id="rId33"/>
    <p:sldId id="310" r:id="rId34"/>
    <p:sldId id="311" r:id="rId35"/>
    <p:sldId id="267" r:id="rId36"/>
    <p:sldId id="338" r:id="rId37"/>
    <p:sldId id="341" r:id="rId38"/>
    <p:sldId id="340" r:id="rId39"/>
    <p:sldId id="312" r:id="rId40"/>
    <p:sldId id="313" r:id="rId41"/>
    <p:sldId id="314" r:id="rId42"/>
    <p:sldId id="315" r:id="rId43"/>
    <p:sldId id="293" r:id="rId44"/>
    <p:sldId id="343" r:id="rId45"/>
    <p:sldId id="316" r:id="rId46"/>
    <p:sldId id="317" r:id="rId47"/>
    <p:sldId id="318" r:id="rId48"/>
    <p:sldId id="319" r:id="rId49"/>
    <p:sldId id="268" r:id="rId50"/>
    <p:sldId id="342" r:id="rId51"/>
    <p:sldId id="320" r:id="rId52"/>
    <p:sldId id="321" r:id="rId53"/>
    <p:sldId id="322" r:id="rId54"/>
    <p:sldId id="269" r:id="rId55"/>
    <p:sldId id="345" r:id="rId56"/>
    <p:sldId id="344" r:id="rId57"/>
    <p:sldId id="348" r:id="rId58"/>
    <p:sldId id="349" r:id="rId59"/>
    <p:sldId id="350" r:id="rId60"/>
    <p:sldId id="330" r:id="rId61"/>
    <p:sldId id="323" r:id="rId62"/>
    <p:sldId id="324" r:id="rId63"/>
    <p:sldId id="325" r:id="rId64"/>
    <p:sldId id="326" r:id="rId65"/>
    <p:sldId id="327" r:id="rId66"/>
    <p:sldId id="270" r:id="rId67"/>
    <p:sldId id="351" r:id="rId68"/>
    <p:sldId id="271" r:id="rId69"/>
    <p:sldId id="274" r:id="rId7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g008LsaIFOa8Zx1egbDuO5a/NZk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6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96"/>
    <p:restoredTop sz="64442"/>
  </p:normalViewPr>
  <p:slideViewPr>
    <p:cSldViewPr snapToGrid="0">
      <p:cViewPr>
        <p:scale>
          <a:sx n="75" d="100"/>
          <a:sy n="75" d="100"/>
        </p:scale>
        <p:origin x="38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encontainers/image-spec/blob/master/manifest.m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github.com/opencontainers/runc" TargetMode="External"/><Relationship Id="rId5" Type="http://schemas.openxmlformats.org/officeDocument/2006/relationships/hyperlink" Target="https://github.com/opencontainers/image-spec/blob/master/config.md" TargetMode="External"/><Relationship Id="rId4" Type="http://schemas.openxmlformats.org/officeDocument/2006/relationships/hyperlink" Target="https://github.com/opencontainers/image-spec/blob/master/layer.m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ontainerd.io/"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runc.io/"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ysdig.com/learn-cloud-native/kubernetes-security/kubernetes-admission-controller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764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67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8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Take inspiration from the sextant</a:t>
            </a:r>
          </a:p>
          <a:p>
            <a:pPr marL="0" lvl="0" indent="0" algn="l" rtl="0">
              <a:lnSpc>
                <a:spcPct val="100000"/>
              </a:lnSpc>
              <a:spcBef>
                <a:spcPts val="0"/>
              </a:spcBef>
              <a:spcAft>
                <a:spcPts val="0"/>
              </a:spcAft>
              <a:buSzPts val="1100"/>
              <a:buNone/>
            </a:pPr>
            <a:r>
              <a:rPr lang="en-US" dirty="0"/>
              <a:t>A sextant uses two reference points to find latitude reading, measures the angle between a celestial object and horizon</a:t>
            </a:r>
          </a:p>
          <a:p>
            <a:pPr marL="0" lvl="0" indent="0" algn="l" rtl="0">
              <a:lnSpc>
                <a:spcPct val="100000"/>
              </a:lnSpc>
              <a:spcBef>
                <a:spcPts val="0"/>
              </a:spcBef>
              <a:spcAft>
                <a:spcPts val="0"/>
              </a:spcAft>
              <a:buSzPts val="1100"/>
              <a:buNone/>
            </a:pPr>
            <a:r>
              <a:rPr lang="en-US" dirty="0"/>
              <a:t>We’ll use two points of reference to help guide us on this cloud native </a:t>
            </a:r>
            <a:r>
              <a:rPr lang="en-US" dirty="0" err="1"/>
              <a:t>journeyL</a:t>
            </a:r>
            <a:br>
              <a:rPr lang="en-US" dirty="0"/>
            </a:b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27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c731f540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First point of reference well use to help guide us on our cloud native journey</a:t>
            </a:r>
          </a:p>
          <a:p>
            <a:pPr marL="0" lvl="0" indent="0" algn="l" rtl="0">
              <a:lnSpc>
                <a:spcPct val="100000"/>
              </a:lnSpc>
              <a:spcBef>
                <a:spcPts val="0"/>
              </a:spcBef>
              <a:spcAft>
                <a:spcPts val="0"/>
              </a:spcAft>
              <a:buSzPts val="1100"/>
              <a:buNone/>
            </a:pPr>
            <a:r>
              <a:rPr lang="en-US" dirty="0"/>
              <a:t>CNCF Graduated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Sandbox – early stage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Graduated and incubating projects are considered stable and are used successfully in production environments.</a:t>
            </a:r>
          </a:p>
          <a:p>
            <a:pPr marL="0" lvl="0" indent="0" algn="l" rtl="0">
              <a:lnSpc>
                <a:spcPct val="100000"/>
              </a:lnSpc>
              <a:spcBef>
                <a:spcPts val="0"/>
              </a:spcBef>
              <a:spcAft>
                <a:spcPts val="0"/>
              </a:spcAft>
              <a:buSzPts val="1100"/>
              <a:buNone/>
            </a:pPr>
            <a:r>
              <a:rPr lang="en-US" dirty="0"/>
              <a:t>Incubating – used in production, healthy number of contributors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Graduation:</a:t>
            </a:r>
          </a:p>
          <a:p>
            <a:pPr>
              <a:buFont typeface="Arial" panose="020B0604020202020204" pitchFamily="34" charset="0"/>
              <a:buChar char="•"/>
            </a:pPr>
            <a:r>
              <a:rPr lang="en-US" dirty="0"/>
              <a:t>Have committers from at least two organizations.</a:t>
            </a:r>
          </a:p>
          <a:p>
            <a:pPr>
              <a:buFont typeface="Arial" panose="020B0604020202020204" pitchFamily="34" charset="0"/>
              <a:buChar char="•"/>
            </a:pPr>
            <a:r>
              <a:rPr lang="en-US" dirty="0"/>
              <a:t>Have completed an independent and third party security audit with results published </a:t>
            </a:r>
          </a:p>
          <a:p>
            <a:pPr>
              <a:buFont typeface="Arial" panose="020B0604020202020204" pitchFamily="34" charset="0"/>
              <a:buChar char="•"/>
            </a:pPr>
            <a:r>
              <a:rPr lang="en-US" dirty="0"/>
              <a:t>Explicitly define a project governance and committer process. </a:t>
            </a:r>
          </a:p>
          <a:p>
            <a:pPr>
              <a:buFont typeface="Arial" panose="020B0604020202020204" pitchFamily="34" charset="0"/>
              <a:buChar char="•"/>
            </a:pPr>
            <a:r>
              <a:rPr lang="en-US" dirty="0"/>
              <a:t>Explicitly define the criteria, process and offboarding or emeritus conditions for project maintainers; or those who may interact with the CNCF on behalf of the project. </a:t>
            </a:r>
          </a:p>
          <a:p>
            <a:pPr>
              <a:buFont typeface="Arial" panose="020B0604020202020204" pitchFamily="34" charset="0"/>
              <a:buChar char="•"/>
            </a:pPr>
            <a:r>
              <a:rPr lang="en-US" dirty="0"/>
              <a:t>Have a public list of project adopters for at least the primary repo </a:t>
            </a:r>
          </a:p>
          <a:p>
            <a:pPr>
              <a:buFont typeface="Arial" panose="020B0604020202020204" pitchFamily="34" charset="0"/>
              <a:buChar char="•"/>
            </a:pPr>
            <a:r>
              <a:rPr lang="en-US" dirty="0"/>
              <a:t>Receive a supermajority vote from the TOC to move to graduation stage. Projects can attempt to move directly from sandbox to graduation, if they can demonstrate sufficient maturity. </a:t>
            </a:r>
            <a:endParaRPr dirty="0"/>
          </a:p>
        </p:txBody>
      </p:sp>
      <p:sp>
        <p:nvSpPr>
          <p:cNvPr id="100" name="Google Shape;100;g24dc731f54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563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007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24 Graduated Projects</a:t>
            </a:r>
            <a:endParaRPr dirty="0"/>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698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16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90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Learning about cloud native projects can be difficult and time consuming on your own. This 90 minute tutorial introduces and demystifies many CNCF graduated projects. In this tutorial we’ll give an overview of CNCF graduated projects, what problems they solved, and how to use them. The tutorial will go through the installation, setup, and use of the following: the container runtime </a:t>
            </a:r>
            <a:r>
              <a:rPr lang="en-US" dirty="0" err="1">
                <a:solidFill>
                  <a:schemeClr val="dk1"/>
                </a:solidFill>
              </a:rPr>
              <a:t>containerd</a:t>
            </a:r>
            <a:r>
              <a:rPr lang="en-US" dirty="0">
                <a:solidFill>
                  <a:schemeClr val="dk1"/>
                </a:solidFill>
              </a:rPr>
              <a:t> to be used with upstream Kubernetes, the latest version of upstream Kubernetes (including </a:t>
            </a:r>
            <a:r>
              <a:rPr lang="en-US" dirty="0" err="1">
                <a:solidFill>
                  <a:schemeClr val="dk1"/>
                </a:solidFill>
              </a:rPr>
              <a:t>etcd</a:t>
            </a:r>
            <a:r>
              <a:rPr lang="en-US" dirty="0">
                <a:solidFill>
                  <a:schemeClr val="dk1"/>
                </a:solidFill>
              </a:rPr>
              <a:t>), Harbor for a container registry, Helm to deploy an application, Prometheus for monitoring, </a:t>
            </a:r>
            <a:r>
              <a:rPr lang="en-US" dirty="0" err="1">
                <a:solidFill>
                  <a:schemeClr val="dk1"/>
                </a:solidFill>
              </a:rPr>
              <a:t>fluentd</a:t>
            </a:r>
            <a:r>
              <a:rPr lang="en-US" dirty="0">
                <a:solidFill>
                  <a:schemeClr val="dk1"/>
                </a:solidFill>
              </a:rPr>
              <a:t> for logging, Open Policy Agent and Gatekeeper for admission control for compliance. After this tutorial, you’ll be well on your way on your cloud native journey.</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Every year, the majority of the </a:t>
            </a:r>
            <a:r>
              <a:rPr lang="en-US" dirty="0" err="1">
                <a:solidFill>
                  <a:schemeClr val="dk1"/>
                </a:solidFill>
              </a:rPr>
              <a:t>KubeCon</a:t>
            </a:r>
            <a:r>
              <a:rPr lang="en-US" dirty="0">
                <a:solidFill>
                  <a:schemeClr val="dk1"/>
                </a:solidFill>
              </a:rPr>
              <a:t> audience are first timers – although this doesn’t mean most are new to cloud native but I’ve met many </a:t>
            </a:r>
            <a:r>
              <a:rPr lang="en-US" dirty="0" err="1">
                <a:solidFill>
                  <a:schemeClr val="dk1"/>
                </a:solidFill>
              </a:rPr>
              <a:t>KubeCon</a:t>
            </a:r>
            <a:r>
              <a:rPr lang="en-US" dirty="0">
                <a:solidFill>
                  <a:schemeClr val="dk1"/>
                </a:solidFill>
              </a:rPr>
              <a:t> attendees that are. The tutorials in the past have been very technical and implied required experience like </a:t>
            </a:r>
            <a:r>
              <a:rPr lang="en-US" dirty="0" err="1">
                <a:solidFill>
                  <a:schemeClr val="dk1"/>
                </a:solidFill>
              </a:rPr>
              <a:t>eBPF</a:t>
            </a:r>
            <a:r>
              <a:rPr lang="en-US" dirty="0">
                <a:solidFill>
                  <a:schemeClr val="dk1"/>
                </a:solidFill>
              </a:rPr>
              <a:t>, WASM, observability from the 2023 </a:t>
            </a:r>
            <a:r>
              <a:rPr lang="en-US" dirty="0" err="1">
                <a:solidFill>
                  <a:schemeClr val="dk1"/>
                </a:solidFill>
              </a:rPr>
              <a:t>KubeCon</a:t>
            </a:r>
            <a:r>
              <a:rPr lang="en-US" dirty="0">
                <a:solidFill>
                  <a:schemeClr val="dk1"/>
                </a:solidFill>
              </a:rPr>
              <a:t> + </a:t>
            </a:r>
            <a:r>
              <a:rPr lang="en-US" dirty="0" err="1">
                <a:solidFill>
                  <a:schemeClr val="dk1"/>
                </a:solidFill>
              </a:rPr>
              <a:t>CloudNativeCon</a:t>
            </a:r>
            <a:r>
              <a:rPr lang="en-US" dirty="0">
                <a:solidFill>
                  <a:schemeClr val="dk1"/>
                </a:solidFill>
              </a:rPr>
              <a:t> Europe schedule. This tutorial is accessible for folks that are new to cloud native and enables them with a thorough, short, hands-on introduction to many CNCF graduated projects. Cloud VMs will be provided for the in-person audience.</a:t>
            </a:r>
            <a:endParaRPr dirty="0">
              <a:solidFill>
                <a:schemeClr val="dk1"/>
              </a:solidFill>
            </a:endParaRPr>
          </a:p>
          <a:p>
            <a:pPr marL="0" lvl="0" indent="0" algn="l" rtl="0">
              <a:lnSpc>
                <a:spcPct val="100000"/>
              </a:lnSpc>
              <a:spcBef>
                <a:spcPts val="0"/>
              </a:spcBef>
              <a:spcAft>
                <a:spcPts val="0"/>
              </a:spcAft>
              <a:buSzPts val="1100"/>
              <a:buNone/>
            </a:pPr>
            <a:endParaRPr dirty="0"/>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13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Open Container Initiative (OCI)</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2015</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Runtime Specification outlines how to run a “filesystem bundle” that is unpacked on disk. At a high-level an OCI implementation would download an OCI Image then unpack that image into an OCI Runtime filesystem bundle. At this point the OCI Runtime Bundle would be run by an OCI Runtime.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OCI Image Format contains sufficient information to launch the application on the target platform (e.g. command, arguments, environment variables, </a:t>
            </a:r>
            <a:r>
              <a:rPr lang="en-US" dirty="0" err="1"/>
              <a:t>etc</a:t>
            </a:r>
            <a:r>
              <a:rPr lang="en-US" dirty="0"/>
              <a:t>). This specification defines how to create an OCI Image, which will generally be done by a build system, and output an </a:t>
            </a:r>
            <a:r>
              <a:rPr lang="en-US" dirty="0">
                <a:hlinkClick r:id="rId3"/>
              </a:rPr>
              <a:t>image manifest</a:t>
            </a:r>
            <a:r>
              <a:rPr lang="en-US" dirty="0"/>
              <a:t>, a </a:t>
            </a:r>
            <a:r>
              <a:rPr lang="en-US" dirty="0">
                <a:hlinkClick r:id="rId4"/>
              </a:rPr>
              <a:t>filesystem (layer) serialization</a:t>
            </a:r>
            <a:r>
              <a:rPr lang="en-US" dirty="0"/>
              <a:t>, and an </a:t>
            </a:r>
            <a:r>
              <a:rPr lang="en-US" dirty="0">
                <a:hlinkClick r:id="rId5"/>
              </a:rPr>
              <a:t>image configuration</a:t>
            </a:r>
            <a:r>
              <a:rPr lang="en-US" dirty="0"/>
              <a:t>. </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solidFill>
                  <a:srgbClr val="262626"/>
                </a:solidFill>
              </a:rPr>
              <a:t>runC</a:t>
            </a:r>
            <a:r>
              <a:rPr lang="en-US" sz="1100" dirty="0">
                <a:solidFill>
                  <a:srgbClr val="262626"/>
                </a:solidFill>
              </a:rPr>
              <a:t> runs containers</a:t>
            </a:r>
            <a:br>
              <a:rPr lang="en-US" sz="1100" dirty="0">
                <a:solidFill>
                  <a:srgbClr val="262626"/>
                </a:solidFill>
              </a:rPr>
            </a:br>
            <a:r>
              <a:rPr lang="en-US" sz="1100" dirty="0">
                <a:solidFill>
                  <a:srgbClr val="262626"/>
                </a:solidFill>
                <a:hlinkClick r:id="rId6"/>
              </a:rPr>
              <a:t>https://github.com/opencontainers/runc</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effectLst/>
            </a:endParaRPr>
          </a:p>
          <a:p>
            <a:r>
              <a:rPr lang="en-US" dirty="0">
                <a:effectLst/>
              </a:rPr>
              <a:t>A container is a software solution that </a:t>
            </a:r>
            <a:r>
              <a:rPr lang="en-US" b="1" dirty="0">
                <a:effectLst/>
              </a:rPr>
              <a:t>wraps your software process or microservice to make it executable in all computing environments</a:t>
            </a:r>
            <a:r>
              <a:rPr lang="en-US" dirty="0">
                <a:effectLst/>
              </a:rPr>
              <a:t>.</a:t>
            </a:r>
          </a:p>
          <a:p>
            <a:r>
              <a:rPr lang="en-US" dirty="0"/>
              <a:t>Containers </a:t>
            </a:r>
            <a:r>
              <a:rPr lang="en-US" b="1" dirty="0"/>
              <a:t>create a virtualization environment that allows us to run multiple applications or operating systems without interrupting each other</a:t>
            </a:r>
            <a:endParaRPr lang="en-US" dirty="0">
              <a:effectLst/>
            </a:endParaRP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15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ts val="0"/>
              </a:spcBef>
              <a:spcAft>
                <a:spcPts val="0"/>
              </a:spcAft>
              <a:buClr>
                <a:srgbClr val="262626"/>
              </a:buClr>
              <a:buSzPts val="1800"/>
              <a:buFont typeface="Arial"/>
              <a:buNone/>
              <a:tabLst/>
              <a:defRPr/>
            </a:pPr>
            <a:r>
              <a:rPr lang="en-US" sz="1100" dirty="0"/>
              <a:t>Containerization is the process of bundling an application and its dependencies into a container image.</a:t>
            </a:r>
          </a:p>
          <a:p>
            <a:pPr marL="0" marR="0" lvl="0" indent="0" algn="l" rtl="0">
              <a:lnSpc>
                <a:spcPct val="90000"/>
              </a:lnSpc>
              <a:spcBef>
                <a:spcPts val="0"/>
              </a:spcBef>
              <a:spcAft>
                <a:spcPts val="0"/>
              </a:spcAft>
              <a:buClr>
                <a:srgbClr val="262626"/>
              </a:buClr>
              <a:buSzPts val="1800"/>
              <a:buFont typeface="Arial"/>
              <a:buNone/>
            </a:pPr>
            <a:endParaRPr lang="en-US" sz="11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Container Image</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A config file and layer </a:t>
            </a:r>
            <a:r>
              <a:rPr lang="en-US" sz="1100" dirty="0" err="1">
                <a:solidFill>
                  <a:srgbClr val="262626"/>
                </a:solidFill>
              </a:rPr>
              <a:t>tarballs</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7032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17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809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5139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35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dc731f540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dirty="0">
                <a:hlinkClick r:id="rId3"/>
              </a:rPr>
              <a:t>containerd</a:t>
            </a:r>
            <a:r>
              <a:rPr lang="en-US" dirty="0"/>
              <a:t> is a container runtime which can manage a complete container lifecycle - from image transfer/storage to container execution, supervision and networking.</a:t>
            </a:r>
          </a:p>
          <a:p>
            <a:pPr>
              <a:buFont typeface="Arial" panose="020B0604020202020204" pitchFamily="34" charset="0"/>
              <a:buChar char="•"/>
            </a:pPr>
            <a:endParaRPr lang="en-US" dirty="0"/>
          </a:p>
          <a:p>
            <a:pPr>
              <a:buFont typeface="Arial" panose="020B0604020202020204" pitchFamily="34" charset="0"/>
              <a:buChar char="•"/>
            </a:pPr>
            <a:r>
              <a:rPr lang="en-US" dirty="0">
                <a:hlinkClick r:id="rId4"/>
              </a:rPr>
              <a:t>runc</a:t>
            </a:r>
            <a:r>
              <a:rPr lang="en-US" dirty="0"/>
              <a:t> is lightweight universal run time container, which abides by the OCI specification. </a:t>
            </a:r>
            <a:r>
              <a:rPr lang="en-US" dirty="0" err="1"/>
              <a:t>runc</a:t>
            </a:r>
            <a:r>
              <a:rPr lang="en-US" dirty="0"/>
              <a:t> is used by </a:t>
            </a:r>
            <a:r>
              <a:rPr lang="en-US" dirty="0" err="1"/>
              <a:t>containerd</a:t>
            </a:r>
            <a:r>
              <a:rPr lang="en-US" dirty="0"/>
              <a:t> for spawning and running containers according to OCI spec. It is also the repackaging of </a:t>
            </a:r>
            <a:r>
              <a:rPr lang="en-US" dirty="0" err="1"/>
              <a:t>libcontainer</a:t>
            </a:r>
            <a:r>
              <a:rPr lang="en-US" dirty="0"/>
              <a:t>.</a:t>
            </a:r>
          </a:p>
          <a:p>
            <a:pPr marL="0" lvl="0" indent="0" algn="l" rtl="0">
              <a:lnSpc>
                <a:spcPct val="100000"/>
              </a:lnSpc>
              <a:spcBef>
                <a:spcPts val="0"/>
              </a:spcBef>
              <a:spcAft>
                <a:spcPts val="0"/>
              </a:spcAft>
              <a:buSzPts val="1100"/>
              <a:buNone/>
            </a:pPr>
            <a:endParaRPr dirty="0"/>
          </a:p>
        </p:txBody>
      </p:sp>
      <p:sp>
        <p:nvSpPr>
          <p:cNvPr id="130" name="Google Shape;130;g24dc731f54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dc731f54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Harbor is an open source registry that secures artifacts with policies and role-based access control, ensures images are scanned and free from vulnerabilities, and signs images as trusted. Harbor, a CNCF Graduated project, delivers compliance, performance, and interoperability to help you consistently and securely manage artifacts across cloud native compute platforms like Kubernetes and Docker. </a:t>
            </a:r>
            <a:endParaRPr lang="en-US"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36" name="Google Shape;136;g24dc731f54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56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2779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2502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601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8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059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5609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000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088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020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18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94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079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8195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459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188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136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4898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1041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94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404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5687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1853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193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830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879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584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4683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366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353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1122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69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3145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35391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5108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195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64268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 </a:t>
            </a:r>
            <a:r>
              <a:rPr lang="en-US" dirty="0">
                <a:hlinkClick r:id="rId3"/>
              </a:rPr>
              <a:t>admission controller</a:t>
            </a:r>
            <a:r>
              <a:rPr lang="en-US" dirty="0"/>
              <a:t> </a:t>
            </a:r>
            <a:r>
              <a:rPr lang="en-US" b="1" dirty="0"/>
              <a:t>intercepts and processes requests</a:t>
            </a:r>
            <a:r>
              <a:rPr lang="en-US" dirty="0"/>
              <a:t> to the Kubernetes API prior to persistence of the object, but after the request is authenticated and authorized</a:t>
            </a:r>
            <a:endParaRPr dirty="0"/>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464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dc731f540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g24dc731f54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8d8987e9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28d8987e9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271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934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12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
        <p:cNvGrpSpPr/>
        <p:nvPr/>
      </p:nvGrpSpPr>
      <p:grpSpPr>
        <a:xfrm>
          <a:off x="0" y="0"/>
          <a:ext cx="0" cy="0"/>
          <a:chOff x="0" y="0"/>
          <a:chExt cx="0" cy="0"/>
        </a:xfrm>
      </p:grpSpPr>
      <p:pic>
        <p:nvPicPr>
          <p:cNvPr id="12" name="Google Shape;12;p5" descr="A picture containing text, magenta, screenshot, graphics&#10;&#10;Description automatically generated"/>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a:spLocks noGrp="1"/>
          </p:cNvSpPr>
          <p:nvPr>
            <p:ph type="pic" idx="2"/>
          </p:nvPr>
        </p:nvSpPr>
        <p:spPr>
          <a:xfrm>
            <a:off x="5183188" y="987425"/>
            <a:ext cx="6172200" cy="4873625"/>
          </a:xfrm>
          <a:prstGeom prst="rect">
            <a:avLst/>
          </a:prstGeom>
          <a:noFill/>
          <a:ln>
            <a:noFill/>
          </a:ln>
        </p:spPr>
      </p:sp>
      <p:sp>
        <p:nvSpPr>
          <p:cNvPr id="61" name="Google Shape;61;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3"/>
        <p:cNvGrpSpPr/>
        <p:nvPr/>
      </p:nvGrpSpPr>
      <p:grpSpPr>
        <a:xfrm>
          <a:off x="0" y="0"/>
          <a:ext cx="0" cy="0"/>
          <a:chOff x="0" y="0"/>
          <a:chExt cx="0" cy="0"/>
        </a:xfrm>
      </p:grpSpPr>
      <p:pic>
        <p:nvPicPr>
          <p:cNvPr id="14" name="Google Shape;14;p6" descr="A pink sky with clouds&#10;&#10;Description automatically generated with low confidence"/>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7"/>
          <p:cNvPicPr preferRelativeResize="0"/>
          <p:nvPr/>
        </p:nvPicPr>
        <p:blipFill rotWithShape="1">
          <a:blip r:embed="rId2">
            <a:alphaModFix/>
          </a:blip>
          <a:srcRect/>
          <a:stretch/>
        </p:blipFill>
        <p:spPr>
          <a:xfrm>
            <a:off x="10844355" y="69574"/>
            <a:ext cx="1003088" cy="884078"/>
          </a:xfrm>
          <a:prstGeom prst="rect">
            <a:avLst/>
          </a:prstGeom>
          <a:noFill/>
          <a:ln>
            <a:noFill/>
          </a:ln>
        </p:spPr>
      </p:pic>
      <p:pic>
        <p:nvPicPr>
          <p:cNvPr id="17" name="Google Shape;17;p7" descr="A picture containing text, screenshot, design&#10;&#10;Description automatically generated"/>
          <p:cNvPicPr preferRelativeResize="0"/>
          <p:nvPr/>
        </p:nvPicPr>
        <p:blipFill rotWithShape="1">
          <a:blip r:embed="rId3">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a:stretch/>
        </p:blipFill>
        <p:spPr>
          <a:xfrm>
            <a:off x="10844355" y="69574"/>
            <a:ext cx="1003088" cy="8840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svg"/><Relationship Id="rId42" Type="http://schemas.openxmlformats.org/officeDocument/2006/relationships/image" Target="../media/image59.svg"/><Relationship Id="rId47" Type="http://schemas.openxmlformats.org/officeDocument/2006/relationships/image" Target="../media/image64.png"/><Relationship Id="rId50" Type="http://schemas.openxmlformats.org/officeDocument/2006/relationships/image" Target="../media/image67.svg"/><Relationship Id="rId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image" Target="../media/image33.sv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svg"/><Relationship Id="rId32" Type="http://schemas.openxmlformats.org/officeDocument/2006/relationships/image" Target="../media/image49.svg"/><Relationship Id="rId37" Type="http://schemas.openxmlformats.org/officeDocument/2006/relationships/image" Target="../media/image54.png"/><Relationship Id="rId40" Type="http://schemas.openxmlformats.org/officeDocument/2006/relationships/image" Target="../media/image57.svg"/><Relationship Id="rId45" Type="http://schemas.openxmlformats.org/officeDocument/2006/relationships/image" Target="../media/image62.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svg"/><Relationship Id="rId36" Type="http://schemas.openxmlformats.org/officeDocument/2006/relationships/image" Target="../media/image53.svg"/><Relationship Id="rId49" Type="http://schemas.openxmlformats.org/officeDocument/2006/relationships/image" Target="../media/image66.pn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47.sv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svg"/><Relationship Id="rId46" Type="http://schemas.openxmlformats.org/officeDocument/2006/relationships/image" Target="../media/image63.svg"/><Relationship Id="rId20" Type="http://schemas.openxmlformats.org/officeDocument/2006/relationships/image" Target="../media/image37.svg"/><Relationship Id="rId41"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2.xml.rels><?xml version="1.0" encoding="UTF-8" standalone="yes"?>
<Relationships xmlns="http://schemas.openxmlformats.org/package/2006/relationships"><Relationship Id="rId8" Type="http://schemas.openxmlformats.org/officeDocument/2006/relationships/image" Target="../media/image76.svg"/><Relationship Id="rId3" Type="http://schemas.microsoft.com/office/2017/06/relationships/model3d" Target="../media/model3d1.glb"/><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microsoft.com/office/2017/06/relationships/model3d" Target="../media/model3d2.glb"/><Relationship Id="rId10" Type="http://schemas.openxmlformats.org/officeDocument/2006/relationships/image" Target="../media/image78.svg"/><Relationship Id="rId4" Type="http://schemas.openxmlformats.org/officeDocument/2006/relationships/image" Target="../media/image73.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82.png"/><Relationship Id="rId7" Type="http://schemas.openxmlformats.org/officeDocument/2006/relationships/image" Target="../media/image85.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39.svg"/><Relationship Id="rId5" Type="http://schemas.openxmlformats.org/officeDocument/2006/relationships/image" Target="../media/image83.png"/><Relationship Id="rId10" Type="http://schemas.openxmlformats.org/officeDocument/2006/relationships/image" Target="../media/image38.png"/><Relationship Id="rId4" Type="http://schemas.microsoft.com/office/2017/06/relationships/model3d" Target="../media/model3d1.glb"/><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89.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49.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50.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17/06/relationships/model3d" Target="../media/model3d5.glb"/><Relationship Id="rId7" Type="http://schemas.openxmlformats.org/officeDocument/2006/relationships/image" Target="../media/image13.sv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0.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5.sv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85.sv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35.sv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svg"/><Relationship Id="rId9" Type="http://schemas.openxmlformats.org/officeDocument/2006/relationships/image" Target="../media/image118.jpe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119.jpeg"/><Relationship Id="rId4" Type="http://schemas.openxmlformats.org/officeDocument/2006/relationships/image" Target="../media/image53.svg"/></Relationships>
</file>

<file path=ppt/slides/_rels/slide68.xml.rels><?xml version="1.0" encoding="UTF-8" standalone="yes"?>
<Relationships xmlns="http://schemas.openxmlformats.org/package/2006/relationships"><Relationship Id="rId3" Type="http://schemas.openxmlformats.org/officeDocument/2006/relationships/hyperlink" Target="https://lab.cloudnativeessentials.com/"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3380508"/>
            <a:ext cx="2428307" cy="1409495"/>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1C7CC21-C86D-2641-FC2C-C8C52F101BAC}"/>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568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943380"/>
            <a:ext cx="6627043" cy="3846624"/>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A4B1D43-A64E-0BEA-6CC4-42CACE5AFD28}"/>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729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14" name="Freeform 13">
            <a:extLst>
              <a:ext uri="{FF2B5EF4-FFF2-40B4-BE49-F238E27FC236}">
                <a16:creationId xmlns:a16="http://schemas.microsoft.com/office/drawing/2014/main" id="{EE36D600-0E6C-D8F7-F3C6-49C54DC5978A}"/>
              </a:ext>
            </a:extLst>
          </p:cNvPr>
          <p:cNvSpPr/>
          <p:nvPr/>
        </p:nvSpPr>
        <p:spPr>
          <a:xfrm>
            <a:off x="854731" y="1616848"/>
            <a:ext cx="5261795" cy="5017034"/>
          </a:xfrm>
          <a:custGeom>
            <a:avLst/>
            <a:gdLst>
              <a:gd name="connsiteX0" fmla="*/ 4075857 w 5261795"/>
              <a:gd name="connsiteY0" fmla="*/ 3528893 h 5017034"/>
              <a:gd name="connsiteX1" fmla="*/ 1225081 w 5261795"/>
              <a:gd name="connsiteY1" fmla="*/ 4927387 h 5017034"/>
              <a:gd name="connsiteX2" fmla="*/ 23810 w 5261795"/>
              <a:gd name="connsiteY2" fmla="*/ 2094540 h 5017034"/>
              <a:gd name="connsiteX3" fmla="*/ 2193269 w 5261795"/>
              <a:gd name="connsiteY3" fmla="*/ 2094540 h 5017034"/>
              <a:gd name="connsiteX4" fmla="*/ 5259198 w 5261795"/>
              <a:gd name="connsiteY4" fmla="*/ 3439246 h 5017034"/>
              <a:gd name="connsiteX5" fmla="*/ 2713222 w 5261795"/>
              <a:gd name="connsiteY5" fmla="*/ 14728 h 5017034"/>
              <a:gd name="connsiteX6" fmla="*/ 2103622 w 5261795"/>
              <a:gd name="connsiteY6" fmla="*/ 5017034 h 501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795" h="5017034">
                <a:moveTo>
                  <a:pt x="4075857" y="3528893"/>
                </a:moveTo>
                <a:cubicBezTo>
                  <a:pt x="2988139" y="4347669"/>
                  <a:pt x="1900422" y="5166446"/>
                  <a:pt x="1225081" y="4927387"/>
                </a:cubicBezTo>
                <a:cubicBezTo>
                  <a:pt x="549740" y="4688328"/>
                  <a:pt x="-137555" y="2566681"/>
                  <a:pt x="23810" y="2094540"/>
                </a:cubicBezTo>
                <a:cubicBezTo>
                  <a:pt x="185175" y="1622399"/>
                  <a:pt x="1320704" y="1870422"/>
                  <a:pt x="2193269" y="2094540"/>
                </a:cubicBezTo>
                <a:cubicBezTo>
                  <a:pt x="3065834" y="2318658"/>
                  <a:pt x="5172539" y="3785881"/>
                  <a:pt x="5259198" y="3439246"/>
                </a:cubicBezTo>
                <a:cubicBezTo>
                  <a:pt x="5345857" y="3092611"/>
                  <a:pt x="3239151" y="-248237"/>
                  <a:pt x="2713222" y="14728"/>
                </a:cubicBezTo>
                <a:cubicBezTo>
                  <a:pt x="2187293" y="277693"/>
                  <a:pt x="2145457" y="2647363"/>
                  <a:pt x="2103622" y="5017034"/>
                </a:cubicBezTo>
              </a:path>
            </a:pathLst>
          </a:custGeom>
          <a:noFill/>
          <a:ln w="952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2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pic>
        <p:nvPicPr>
          <p:cNvPr id="5" name="Picture 4">
            <a:extLst>
              <a:ext uri="{FF2B5EF4-FFF2-40B4-BE49-F238E27FC236}">
                <a16:creationId xmlns:a16="http://schemas.microsoft.com/office/drawing/2014/main" id="{C56270BC-C031-AE55-FAEE-1383FF2EEC3C}"/>
              </a:ext>
            </a:extLst>
          </p:cNvPr>
          <p:cNvPicPr>
            <a:picLocks noChangeAspect="1"/>
          </p:cNvPicPr>
          <p:nvPr/>
        </p:nvPicPr>
        <p:blipFill>
          <a:blip r:embed="rId5">
            <a:clrChange>
              <a:clrFrom>
                <a:srgbClr val="FFFFFF"/>
              </a:clrFrom>
              <a:clrTo>
                <a:srgbClr val="FFFFFF">
                  <a:alpha val="0"/>
                </a:srgbClr>
              </a:clrTo>
            </a:clrChange>
            <a:alphaModFix/>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631268" y="1562600"/>
            <a:ext cx="3307727" cy="3176294"/>
          </a:xfrm>
          <a:prstGeom prst="rect">
            <a:avLst/>
          </a:prstGeom>
        </p:spPr>
      </p:pic>
      <p:pic>
        <p:nvPicPr>
          <p:cNvPr id="7" name="Graphic 6" descr="Magnifying glass with solid fill">
            <a:extLst>
              <a:ext uri="{FF2B5EF4-FFF2-40B4-BE49-F238E27FC236}">
                <a16:creationId xmlns:a16="http://schemas.microsoft.com/office/drawing/2014/main" id="{58417545-D6E1-C8CA-2DEB-FDD3B4860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1560" y="474133"/>
            <a:ext cx="6903540" cy="6903540"/>
          </a:xfrm>
          <a:prstGeom prst="rect">
            <a:avLst/>
          </a:prstGeom>
        </p:spPr>
      </p:pic>
    </p:spTree>
    <p:extLst>
      <p:ext uri="{BB962C8B-B14F-4D97-AF65-F5344CB8AC3E}">
        <p14:creationId xmlns:p14="http://schemas.microsoft.com/office/powerpoint/2010/main" val="26409776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4dc731f540_0_7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CNCF Stages</a:t>
            </a:r>
            <a:endParaRPr sz="1400" b="0" i="0" u="none" strike="noStrike" cap="none" dirty="0">
              <a:solidFill>
                <a:srgbClr val="000000"/>
              </a:solidFill>
              <a:latin typeface="Arial"/>
              <a:ea typeface="Arial"/>
              <a:cs typeface="Arial"/>
              <a:sym typeface="Arial"/>
            </a:endParaRPr>
          </a:p>
        </p:txBody>
      </p:sp>
      <p:pic>
        <p:nvPicPr>
          <p:cNvPr id="1026" name="Picture 2" descr="CNCF Sandbox">
            <a:extLst>
              <a:ext uri="{FF2B5EF4-FFF2-40B4-BE49-F238E27FC236}">
                <a16:creationId xmlns:a16="http://schemas.microsoft.com/office/drawing/2014/main" id="{C85D455B-F976-A9CE-4835-C6C9D0248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62343"/>
            <a:ext cx="5486400" cy="131373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897DC0FD-1E93-0746-34B0-986F5A649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400" y="4408297"/>
            <a:ext cx="5486400" cy="1515291"/>
          </a:xfrm>
          <a:prstGeom prst="rect">
            <a:avLst/>
          </a:prstGeom>
        </p:spPr>
      </p:pic>
      <p:pic>
        <p:nvPicPr>
          <p:cNvPr id="8" name="Graphic 7">
            <a:extLst>
              <a:ext uri="{FF2B5EF4-FFF2-40B4-BE49-F238E27FC236}">
                <a16:creationId xmlns:a16="http://schemas.microsoft.com/office/drawing/2014/main" id="{AFCE1A4D-ED15-9256-159F-D4B94DBCA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400" y="2671354"/>
            <a:ext cx="5486400" cy="1515291"/>
          </a:xfrm>
          <a:prstGeom prst="rect">
            <a:avLst/>
          </a:prstGeom>
        </p:spPr>
      </p:pic>
    </p:spTree>
    <p:extLst>
      <p:ext uri="{BB962C8B-B14F-4D97-AF65-F5344CB8AC3E}">
        <p14:creationId xmlns:p14="http://schemas.microsoft.com/office/powerpoint/2010/main" val="17256577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14:presetBounceEnd="50000">
                                      <p:stCondLst>
                                        <p:cond delay="0"/>
                                      </p:stCondLst>
                                      <p:childTnLst>
                                        <p:animScale p14:bounceEnd="50000">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Picture 6">
            <a:extLst>
              <a:ext uri="{FF2B5EF4-FFF2-40B4-BE49-F238E27FC236}">
                <a16:creationId xmlns:a16="http://schemas.microsoft.com/office/drawing/2014/main" id="{B74D1F24-5FEB-63FD-30A2-583453D4210D}"/>
              </a:ext>
            </a:extLst>
          </p:cNvPr>
          <p:cNvPicPr>
            <a:picLocks noChangeAspect="1"/>
          </p:cNvPicPr>
          <p:nvPr/>
        </p:nvPicPr>
        <p:blipFill rotWithShape="1">
          <a:blip r:embed="rId3"/>
          <a:srcRect r="53973" b="25827"/>
          <a:stretch/>
        </p:blipFill>
        <p:spPr>
          <a:xfrm>
            <a:off x="383804" y="916641"/>
            <a:ext cx="7799294" cy="5782564"/>
          </a:xfrm>
          <a:prstGeom prst="rect">
            <a:avLst/>
          </a:prstGeom>
        </p:spPr>
      </p:pic>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CNCF Stages</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767846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p:nvPr/>
        </p:nvSpPr>
        <p:spPr>
          <a:xfrm>
            <a:off x="383804" y="-163357"/>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a:solidFill>
                  <a:srgbClr val="4F1971"/>
                </a:solidFill>
              </a:rPr>
              <a:t>CNCF Graduated Projects</a:t>
            </a:r>
            <a:endParaRPr sz="1400" b="0" i="0" u="none" strike="noStrike" cap="none">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F362858E-5834-FB53-6436-0AF3160CA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42" y="1229525"/>
            <a:ext cx="984416" cy="1463040"/>
          </a:xfrm>
          <a:prstGeom prst="rect">
            <a:avLst/>
          </a:prstGeom>
        </p:spPr>
      </p:pic>
      <p:pic>
        <p:nvPicPr>
          <p:cNvPr id="5" name="Graphic 4">
            <a:extLst>
              <a:ext uri="{FF2B5EF4-FFF2-40B4-BE49-F238E27FC236}">
                <a16:creationId xmlns:a16="http://schemas.microsoft.com/office/drawing/2014/main" id="{2CDE6772-4F52-A00F-09C1-664B36BF6C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7593" y="1142374"/>
            <a:ext cx="1319136" cy="1463040"/>
          </a:xfrm>
          <a:prstGeom prst="rect">
            <a:avLst/>
          </a:prstGeom>
        </p:spPr>
      </p:pic>
      <p:pic>
        <p:nvPicPr>
          <p:cNvPr id="7" name="Graphic 6">
            <a:extLst>
              <a:ext uri="{FF2B5EF4-FFF2-40B4-BE49-F238E27FC236}">
                <a16:creationId xmlns:a16="http://schemas.microsoft.com/office/drawing/2014/main" id="{25F27EFA-05FE-A623-225B-F0D6056B27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3429" y="1198491"/>
            <a:ext cx="888272" cy="1463040"/>
          </a:xfrm>
          <a:prstGeom prst="rect">
            <a:avLst/>
          </a:prstGeom>
        </p:spPr>
      </p:pic>
      <p:pic>
        <p:nvPicPr>
          <p:cNvPr id="9" name="Graphic 8">
            <a:extLst>
              <a:ext uri="{FF2B5EF4-FFF2-40B4-BE49-F238E27FC236}">
                <a16:creationId xmlns:a16="http://schemas.microsoft.com/office/drawing/2014/main" id="{FC6D3AB9-57DD-8334-F742-E027FE49ED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9775" y="1290842"/>
            <a:ext cx="1645920" cy="1352385"/>
          </a:xfrm>
          <a:prstGeom prst="rect">
            <a:avLst/>
          </a:prstGeom>
        </p:spPr>
      </p:pic>
      <p:pic>
        <p:nvPicPr>
          <p:cNvPr id="11" name="Graphic 10">
            <a:extLst>
              <a:ext uri="{FF2B5EF4-FFF2-40B4-BE49-F238E27FC236}">
                <a16:creationId xmlns:a16="http://schemas.microsoft.com/office/drawing/2014/main" id="{F450FB11-45CE-16D6-666F-4E8BD6E369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0086" y="1366275"/>
            <a:ext cx="1280160" cy="1280160"/>
          </a:xfrm>
          <a:prstGeom prst="rect">
            <a:avLst/>
          </a:prstGeom>
        </p:spPr>
      </p:pic>
      <p:pic>
        <p:nvPicPr>
          <p:cNvPr id="13" name="Graphic 12">
            <a:extLst>
              <a:ext uri="{FF2B5EF4-FFF2-40B4-BE49-F238E27FC236}">
                <a16:creationId xmlns:a16="http://schemas.microsoft.com/office/drawing/2014/main" id="{1A59FFD8-5CB8-0FA8-F92A-C5D73E91EB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59452" y="1268150"/>
            <a:ext cx="1353232" cy="1463040"/>
          </a:xfrm>
          <a:prstGeom prst="rect">
            <a:avLst/>
          </a:prstGeom>
        </p:spPr>
      </p:pic>
      <p:pic>
        <p:nvPicPr>
          <p:cNvPr id="15" name="Graphic 14">
            <a:extLst>
              <a:ext uri="{FF2B5EF4-FFF2-40B4-BE49-F238E27FC236}">
                <a16:creationId xmlns:a16="http://schemas.microsoft.com/office/drawing/2014/main" id="{DA80B367-730F-D723-1348-6A3C2A2D07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82241" y="1235515"/>
            <a:ext cx="1188720" cy="1357027"/>
          </a:xfrm>
          <a:prstGeom prst="rect">
            <a:avLst/>
          </a:prstGeom>
        </p:spPr>
      </p:pic>
      <p:pic>
        <p:nvPicPr>
          <p:cNvPr id="17" name="Graphic 16">
            <a:extLst>
              <a:ext uri="{FF2B5EF4-FFF2-40B4-BE49-F238E27FC236}">
                <a16:creationId xmlns:a16="http://schemas.microsoft.com/office/drawing/2014/main" id="{C9F4E987-1661-AAB2-4570-2430AA9C2D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87210" y="1173396"/>
            <a:ext cx="1645920" cy="1464093"/>
          </a:xfrm>
          <a:prstGeom prst="rect">
            <a:avLst/>
          </a:prstGeom>
        </p:spPr>
      </p:pic>
      <p:pic>
        <p:nvPicPr>
          <p:cNvPr id="19" name="Graphic 18">
            <a:extLst>
              <a:ext uri="{FF2B5EF4-FFF2-40B4-BE49-F238E27FC236}">
                <a16:creationId xmlns:a16="http://schemas.microsoft.com/office/drawing/2014/main" id="{AF8B1E8D-87CD-65B8-A7BB-6D80587AC3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32" y="3240883"/>
            <a:ext cx="1463040" cy="755480"/>
          </a:xfrm>
          <a:prstGeom prst="rect">
            <a:avLst/>
          </a:prstGeom>
        </p:spPr>
      </p:pic>
      <p:pic>
        <p:nvPicPr>
          <p:cNvPr id="21" name="Graphic 20">
            <a:extLst>
              <a:ext uri="{FF2B5EF4-FFF2-40B4-BE49-F238E27FC236}">
                <a16:creationId xmlns:a16="http://schemas.microsoft.com/office/drawing/2014/main" id="{6C54B265-0912-C4DA-988B-CE8356FF491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94849" y="3240883"/>
            <a:ext cx="1097280" cy="1347741"/>
          </a:xfrm>
          <a:prstGeom prst="rect">
            <a:avLst/>
          </a:prstGeom>
        </p:spPr>
      </p:pic>
      <p:pic>
        <p:nvPicPr>
          <p:cNvPr id="23" name="Graphic 22">
            <a:extLst>
              <a:ext uri="{FF2B5EF4-FFF2-40B4-BE49-F238E27FC236}">
                <a16:creationId xmlns:a16="http://schemas.microsoft.com/office/drawing/2014/main" id="{6827A24E-E449-93A3-811C-AFFF87307E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86729" y="3233416"/>
            <a:ext cx="1371600" cy="1414464"/>
          </a:xfrm>
          <a:prstGeom prst="rect">
            <a:avLst/>
          </a:prstGeom>
        </p:spPr>
      </p:pic>
      <p:pic>
        <p:nvPicPr>
          <p:cNvPr id="25" name="Graphic 24">
            <a:extLst>
              <a:ext uri="{FF2B5EF4-FFF2-40B4-BE49-F238E27FC236}">
                <a16:creationId xmlns:a16="http://schemas.microsoft.com/office/drawing/2014/main" id="{2BA7A092-4B95-C645-70A6-B5BF8ACE53B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69775" y="3450994"/>
            <a:ext cx="1645920" cy="798021"/>
          </a:xfrm>
          <a:prstGeom prst="rect">
            <a:avLst/>
          </a:prstGeom>
        </p:spPr>
      </p:pic>
      <p:pic>
        <p:nvPicPr>
          <p:cNvPr id="27" name="Graphic 26">
            <a:extLst>
              <a:ext uri="{FF2B5EF4-FFF2-40B4-BE49-F238E27FC236}">
                <a16:creationId xmlns:a16="http://schemas.microsoft.com/office/drawing/2014/main" id="{3A2470A6-9F05-DC63-1AF5-3F688B0F75D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00627" y="2990340"/>
            <a:ext cx="1097280" cy="1463040"/>
          </a:xfrm>
          <a:prstGeom prst="rect">
            <a:avLst/>
          </a:prstGeom>
        </p:spPr>
      </p:pic>
      <p:pic>
        <p:nvPicPr>
          <p:cNvPr id="29" name="Graphic 28">
            <a:extLst>
              <a:ext uri="{FF2B5EF4-FFF2-40B4-BE49-F238E27FC236}">
                <a16:creationId xmlns:a16="http://schemas.microsoft.com/office/drawing/2014/main" id="{035DE5E5-9B7B-1D40-DC93-3A0DDDACE04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82839" y="3130177"/>
            <a:ext cx="1463040" cy="1395668"/>
          </a:xfrm>
          <a:prstGeom prst="rect">
            <a:avLst/>
          </a:prstGeom>
        </p:spPr>
      </p:pic>
      <p:pic>
        <p:nvPicPr>
          <p:cNvPr id="31" name="Graphic 30">
            <a:extLst>
              <a:ext uri="{FF2B5EF4-FFF2-40B4-BE49-F238E27FC236}">
                <a16:creationId xmlns:a16="http://schemas.microsoft.com/office/drawing/2014/main" id="{3AEBD074-4C8C-4B85-49ED-5B6F2D864F7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32364" y="3062805"/>
            <a:ext cx="1950720" cy="1463040"/>
          </a:xfrm>
          <a:prstGeom prst="rect">
            <a:avLst/>
          </a:prstGeom>
        </p:spPr>
      </p:pic>
      <p:pic>
        <p:nvPicPr>
          <p:cNvPr id="33" name="Graphic 32">
            <a:extLst>
              <a:ext uri="{FF2B5EF4-FFF2-40B4-BE49-F238E27FC236}">
                <a16:creationId xmlns:a16="http://schemas.microsoft.com/office/drawing/2014/main" id="{18F44552-E486-B812-B078-70877BFA812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493474" y="3027137"/>
            <a:ext cx="1645920" cy="1340809"/>
          </a:xfrm>
          <a:prstGeom prst="rect">
            <a:avLst/>
          </a:prstGeom>
        </p:spPr>
      </p:pic>
      <p:pic>
        <p:nvPicPr>
          <p:cNvPr id="35" name="Graphic 34">
            <a:extLst>
              <a:ext uri="{FF2B5EF4-FFF2-40B4-BE49-F238E27FC236}">
                <a16:creationId xmlns:a16="http://schemas.microsoft.com/office/drawing/2014/main" id="{B8A081AB-1E98-5751-A939-BFF09D4EEBA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0" y="4799546"/>
            <a:ext cx="1633904" cy="1463040"/>
          </a:xfrm>
          <a:prstGeom prst="rect">
            <a:avLst/>
          </a:prstGeom>
        </p:spPr>
      </p:pic>
      <p:pic>
        <p:nvPicPr>
          <p:cNvPr id="37" name="Graphic 36">
            <a:extLst>
              <a:ext uri="{FF2B5EF4-FFF2-40B4-BE49-F238E27FC236}">
                <a16:creationId xmlns:a16="http://schemas.microsoft.com/office/drawing/2014/main" id="{768CF62B-9448-5E15-5DC8-15FF5EF4BAC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69738" y="4915375"/>
            <a:ext cx="1554480" cy="1347211"/>
          </a:xfrm>
          <a:prstGeom prst="rect">
            <a:avLst/>
          </a:prstGeom>
        </p:spPr>
      </p:pic>
      <p:pic>
        <p:nvPicPr>
          <p:cNvPr id="39" name="Graphic 38">
            <a:extLst>
              <a:ext uri="{FF2B5EF4-FFF2-40B4-BE49-F238E27FC236}">
                <a16:creationId xmlns:a16="http://schemas.microsoft.com/office/drawing/2014/main" id="{43F0D0E5-628C-4F01-8C94-12F72E17BC0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324116" y="4857460"/>
            <a:ext cx="963744" cy="1463040"/>
          </a:xfrm>
          <a:prstGeom prst="rect">
            <a:avLst/>
          </a:prstGeom>
        </p:spPr>
      </p:pic>
      <p:pic>
        <p:nvPicPr>
          <p:cNvPr id="41" name="Graphic 40">
            <a:extLst>
              <a:ext uri="{FF2B5EF4-FFF2-40B4-BE49-F238E27FC236}">
                <a16:creationId xmlns:a16="http://schemas.microsoft.com/office/drawing/2014/main" id="{CACCD3CC-FEFA-260A-C0F1-67BCC54CE5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447691" y="4947229"/>
            <a:ext cx="1379440" cy="1463040"/>
          </a:xfrm>
          <a:prstGeom prst="rect">
            <a:avLst/>
          </a:prstGeom>
        </p:spPr>
      </p:pic>
      <p:pic>
        <p:nvPicPr>
          <p:cNvPr id="43" name="Graphic 42">
            <a:extLst>
              <a:ext uri="{FF2B5EF4-FFF2-40B4-BE49-F238E27FC236}">
                <a16:creationId xmlns:a16="http://schemas.microsoft.com/office/drawing/2014/main" id="{C5873826-CCD3-3B77-6EE3-CB827E57FED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194107" y="4857460"/>
            <a:ext cx="982272" cy="1463040"/>
          </a:xfrm>
          <a:prstGeom prst="rect">
            <a:avLst/>
          </a:prstGeom>
        </p:spPr>
      </p:pic>
      <p:pic>
        <p:nvPicPr>
          <p:cNvPr id="45" name="Graphic 44">
            <a:extLst>
              <a:ext uri="{FF2B5EF4-FFF2-40B4-BE49-F238E27FC236}">
                <a16:creationId xmlns:a16="http://schemas.microsoft.com/office/drawing/2014/main" id="{DB909535-DD03-4FF4-8985-ADAF050E0EC0}"/>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404979" y="4857460"/>
            <a:ext cx="1136944" cy="1463040"/>
          </a:xfrm>
          <a:prstGeom prst="rect">
            <a:avLst/>
          </a:prstGeom>
        </p:spPr>
      </p:pic>
      <p:pic>
        <p:nvPicPr>
          <p:cNvPr id="47" name="Graphic 46">
            <a:extLst>
              <a:ext uri="{FF2B5EF4-FFF2-40B4-BE49-F238E27FC236}">
                <a16:creationId xmlns:a16="http://schemas.microsoft.com/office/drawing/2014/main" id="{914C5D36-9EEF-ECB0-159D-377F9C5AB98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762913" y="5110656"/>
            <a:ext cx="1920240" cy="956647"/>
          </a:xfrm>
          <a:prstGeom prst="rect">
            <a:avLst/>
          </a:prstGeom>
        </p:spPr>
      </p:pic>
      <p:pic>
        <p:nvPicPr>
          <p:cNvPr id="49" name="Graphic 48">
            <a:extLst>
              <a:ext uri="{FF2B5EF4-FFF2-40B4-BE49-F238E27FC236}">
                <a16:creationId xmlns:a16="http://schemas.microsoft.com/office/drawing/2014/main" id="{3F224ADB-F370-B51D-16D4-F4C9D329524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612615" y="4857459"/>
            <a:ext cx="1306800" cy="146304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14:presetBounceEnd="50000">
                                      <p:stCondLst>
                                        <p:cond delay="0"/>
                                      </p:stCondLst>
                                      <p:childTnLst>
                                        <p:animScale p14:bounceEnd="50000">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14:presetBounceEnd="50000">
                                      <p:stCondLst>
                                        <p:cond delay="0"/>
                                      </p:stCondLst>
                                      <p:childTnLst>
                                        <p:animScale p14:bounceEnd="50000">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14:presetBounceEnd="50000">
                                      <p:stCondLst>
                                        <p:cond delay="0"/>
                                      </p:stCondLst>
                                      <p:childTnLst>
                                        <p:animScale p14:bounceEnd="50000">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14:presetBounceEnd="50000">
                                      <p:stCondLst>
                                        <p:cond delay="0"/>
                                      </p:stCondLst>
                                      <p:childTnLst>
                                        <p:animScale p14:bounceEnd="50000">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14:presetBounceEnd="50000">
                                      <p:stCondLst>
                                        <p:cond delay="0"/>
                                      </p:stCondLst>
                                      <p:childTnLst>
                                        <p:animScale p14:bounceEnd="50000">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14:presetBounceEnd="50000">
                                      <p:stCondLst>
                                        <p:cond delay="0"/>
                                      </p:stCondLst>
                                      <p:childTnLst>
                                        <p:animScale p14:bounceEnd="50000">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14:presetBounceEnd="50000">
                                      <p:stCondLst>
                                        <p:cond delay="0"/>
                                      </p:stCondLst>
                                      <p:childTnLst>
                                        <p:animScale p14:bounceEnd="50000">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14:presetBounceEnd="50000">
                                      <p:stCondLst>
                                        <p:cond delay="0"/>
                                      </p:stCondLst>
                                      <p:childTnLst>
                                        <p:animScale p14:bounceEnd="50000">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14:presetBounceEnd="50000">
                                      <p:stCondLst>
                                        <p:cond delay="0"/>
                                      </p:stCondLst>
                                      <p:childTnLst>
                                        <p:animScale p14:bounceEnd="50000">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14:presetBounceEnd="50000">
                                      <p:stCondLst>
                                        <p:cond delay="0"/>
                                      </p:stCondLst>
                                      <p:childTnLst>
                                        <p:animScale p14:bounceEnd="50000">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stCondLst>
                                        <p:cond delay="0"/>
                                      </p:stCondLst>
                                      <p:childTnLst>
                                        <p:animScale>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stCondLst>
                                        <p:cond delay="0"/>
                                      </p:stCondLst>
                                      <p:childTnLst>
                                        <p:animScale>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stCondLst>
                                        <p:cond delay="0"/>
                                      </p:stCondLst>
                                      <p:childTnLst>
                                        <p:animScale>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stCondLst>
                                        <p:cond delay="0"/>
                                      </p:stCondLst>
                                      <p:childTnLst>
                                        <p:animScale>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stCondLst>
                                        <p:cond delay="0"/>
                                      </p:stCondLst>
                                      <p:childTnLst>
                                        <p:animScale>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stCondLst>
                                        <p:cond delay="0"/>
                                      </p:stCondLst>
                                      <p:childTnLst>
                                        <p:animScale>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stCondLst>
                                        <p:cond delay="0"/>
                                      </p:stCondLst>
                                      <p:childTnLst>
                                        <p:animScale>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stCondLst>
                                        <p:cond delay="0"/>
                                      </p:stCondLst>
                                      <p:childTnLst>
                                        <p:animScale>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stCondLst>
                                        <p:cond delay="0"/>
                                      </p:stCondLst>
                                      <p:childTnLst>
                                        <p:animScale>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stCondLst>
                                        <p:cond delay="0"/>
                                      </p:stCondLst>
                                      <p:childTnLst>
                                        <p:animScale>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9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nodeType="clickEffect">
                                  <p:stCondLst>
                                    <p:cond delay="0"/>
                                  </p:stCondLst>
                                  <p:childTnLst>
                                    <p:animMotion origin="layout" path="M 0 -1.48148E-6 L 0 -1.44467 " pathEditMode="relative" rAng="0" ptsTypes="AA">
                                      <p:cBhvr>
                                        <p:cTn id="6" dur="10000" fill="hold"/>
                                        <p:tgtEl>
                                          <p:spTgt spid="97"/>
                                        </p:tgtEl>
                                        <p:attrNameLst>
                                          <p:attrName>ppt_x</p:attrName>
                                          <p:attrName>ppt_y</p:attrName>
                                        </p:attrNameLst>
                                      </p:cBhvr>
                                      <p:rCtr x="0" y="-7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1136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4556483" cy="1488141"/>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6071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p:nvPr/>
        </p:nvSpPr>
        <p:spPr>
          <a:xfrm>
            <a:off x="559904" y="3478086"/>
            <a:ext cx="10515600" cy="19115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3600"/>
              <a:buFont typeface="Arial"/>
              <a:buNone/>
            </a:pPr>
            <a:r>
              <a:rPr lang="en-US" sz="3600" i="1" dirty="0">
                <a:solidFill>
                  <a:srgbClr val="4F1971"/>
                </a:solidFill>
              </a:rPr>
              <a:t>Rey </a:t>
            </a:r>
            <a:r>
              <a:rPr lang="en-US" sz="3600" i="1" dirty="0" err="1">
                <a:solidFill>
                  <a:srgbClr val="4F1971"/>
                </a:solidFill>
              </a:rPr>
              <a:t>Lejano</a:t>
            </a:r>
            <a:r>
              <a:rPr lang="en-US" sz="3600" i="1" dirty="0">
                <a:solidFill>
                  <a:srgbClr val="4F1971"/>
                </a:solidFill>
              </a:rPr>
              <a:t>, SUSE </a:t>
            </a:r>
            <a:br>
              <a:rPr lang="en-US" sz="3600" i="1" dirty="0">
                <a:solidFill>
                  <a:srgbClr val="4F1971"/>
                </a:solidFill>
              </a:rPr>
            </a:br>
            <a:r>
              <a:rPr lang="en-US" sz="3600" i="1" dirty="0">
                <a:solidFill>
                  <a:srgbClr val="4F1971"/>
                </a:solidFill>
              </a:rPr>
              <a:t>Eamon Bauman, Red Hat</a:t>
            </a:r>
          </a:p>
          <a:p>
            <a:pPr marL="0" marR="0" lvl="0" indent="0" algn="l" rtl="0">
              <a:lnSpc>
                <a:spcPct val="90000"/>
              </a:lnSpc>
              <a:spcBef>
                <a:spcPts val="0"/>
              </a:spcBef>
              <a:spcAft>
                <a:spcPts val="0"/>
              </a:spcAft>
              <a:buClr>
                <a:srgbClr val="4F1971"/>
              </a:buClr>
              <a:buSzPts val="3600"/>
              <a:buFont typeface="Arial"/>
              <a:buNone/>
            </a:pPr>
            <a:endParaRPr sz="1400" b="0" i="0" u="none" strike="noStrike" cap="none" dirty="0">
              <a:solidFill>
                <a:srgbClr val="000000"/>
              </a:solidFill>
              <a:latin typeface="Arial"/>
              <a:ea typeface="Arial"/>
              <a:cs typeface="Arial"/>
              <a:sym typeface="Arial"/>
            </a:endParaRPr>
          </a:p>
        </p:txBody>
      </p:sp>
      <p:sp>
        <p:nvSpPr>
          <p:cNvPr id="86" name="Google Shape;86;p2"/>
          <p:cNvSpPr txBox="1"/>
          <p:nvPr/>
        </p:nvSpPr>
        <p:spPr>
          <a:xfrm>
            <a:off x="559900" y="1941105"/>
            <a:ext cx="10515600" cy="19116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4F1971"/>
              </a:buClr>
              <a:buSzPct val="100000"/>
              <a:buFont typeface="Arial"/>
              <a:buNone/>
            </a:pPr>
            <a:r>
              <a:rPr lang="en-US" sz="8000" b="1">
                <a:solidFill>
                  <a:srgbClr val="4F1971"/>
                </a:solidFill>
              </a:rPr>
              <a:t>Cloud Native Essentials - A 101 Tutorial to Start Your Cloud Native Journey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10595195" cy="346037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2132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Open Container Initiative</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879801" y="4010652"/>
            <a:ext cx="3285499" cy="954107"/>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r>
              <a:rPr lang="en-US" sz="2600" dirty="0">
                <a:solidFill>
                  <a:srgbClr val="262626"/>
                </a:solidFill>
              </a:rPr>
              <a:t>Container Image Spec</a:t>
            </a: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Graphic 2">
            <a:extLst>
              <a:ext uri="{FF2B5EF4-FFF2-40B4-BE49-F238E27FC236}">
                <a16:creationId xmlns:a16="http://schemas.microsoft.com/office/drawing/2014/main" id="{BE255E5E-1E74-3D91-63BB-C84156C27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904" y="1712340"/>
            <a:ext cx="7137400" cy="1562100"/>
          </a:xfrm>
          <a:prstGeom prst="rect">
            <a:avLst/>
          </a:prstGeom>
        </p:spPr>
      </p:pic>
      <p:sp>
        <p:nvSpPr>
          <p:cNvPr id="5" name="Google Shape;121;g2451e5cb14d_0_5">
            <a:extLst>
              <a:ext uri="{FF2B5EF4-FFF2-40B4-BE49-F238E27FC236}">
                <a16:creationId xmlns:a16="http://schemas.microsoft.com/office/drawing/2014/main" id="{04446B04-4AEE-3B3F-A1A2-CAA41FCE223A}"/>
              </a:ext>
            </a:extLst>
          </p:cNvPr>
          <p:cNvSpPr txBox="1"/>
          <p:nvPr/>
        </p:nvSpPr>
        <p:spPr>
          <a:xfrm>
            <a:off x="634220" y="4399326"/>
            <a:ext cx="3704102" cy="113086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R="0" lvl="0" algn="ctr" rtl="0">
              <a:lnSpc>
                <a:spcPct val="90000"/>
              </a:lnSpc>
              <a:spcBef>
                <a:spcPts val="0"/>
              </a:spcBef>
              <a:spcAft>
                <a:spcPts val="0"/>
              </a:spcAft>
              <a:buClr>
                <a:srgbClr val="262626"/>
              </a:buClr>
              <a:buSzPts val="1800"/>
            </a:pPr>
            <a:r>
              <a:rPr lang="en-US" sz="2400" dirty="0">
                <a:solidFill>
                  <a:srgbClr val="262626"/>
                </a:solidFill>
              </a:rPr>
              <a:t>Container Runtime Spec</a:t>
            </a:r>
          </a:p>
          <a:p>
            <a:pPr marL="0" marR="0" lvl="0" indent="0" algn="ctr" rtl="0">
              <a:lnSpc>
                <a:spcPct val="90000"/>
              </a:lnSpc>
              <a:spcBef>
                <a:spcPts val="0"/>
              </a:spcBef>
              <a:spcAft>
                <a:spcPts val="0"/>
              </a:spcAft>
              <a:buClr>
                <a:srgbClr val="262626"/>
              </a:buClr>
              <a:buSzPts val="1800"/>
              <a:buFont typeface="Arial"/>
              <a:buNone/>
            </a:pPr>
            <a:endParaRPr lang="en-US" sz="18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sp>
        <p:nvSpPr>
          <p:cNvPr id="6" name="Google Shape;121;g2451e5cb14d_0_5">
            <a:extLst>
              <a:ext uri="{FF2B5EF4-FFF2-40B4-BE49-F238E27FC236}">
                <a16:creationId xmlns:a16="http://schemas.microsoft.com/office/drawing/2014/main" id="{233A57A6-5730-BE27-B1AB-1D7677D1E5E1}"/>
              </a:ext>
            </a:extLst>
          </p:cNvPr>
          <p:cNvSpPr txBox="1"/>
          <p:nvPr/>
        </p:nvSpPr>
        <p:spPr>
          <a:xfrm>
            <a:off x="8613614" y="3966314"/>
            <a:ext cx="3020974" cy="1150938"/>
          </a:xfrm>
          <a:prstGeom prst="rect">
            <a:avLst/>
          </a:prstGeom>
          <a:noFill/>
          <a:ln>
            <a:noFill/>
          </a:ln>
        </p:spPr>
        <p:txBody>
          <a:bodyPr spcFirstLastPara="1" wrap="square" lIns="91425" tIns="45700" rIns="91425" bIns="45700" anchor="ctr" anchorCtr="0">
            <a:normAutofit/>
          </a:bodyPr>
          <a:lstStyle/>
          <a:p>
            <a:pPr marR="0" lvl="0" algn="ctr" rtl="0">
              <a:lnSpc>
                <a:spcPct val="90000"/>
              </a:lnSpc>
              <a:spcBef>
                <a:spcPts val="0"/>
              </a:spcBef>
              <a:spcAft>
                <a:spcPts val="0"/>
              </a:spcAft>
              <a:buClr>
                <a:srgbClr val="262626"/>
              </a:buClr>
              <a:buSzPts val="1800"/>
            </a:pPr>
            <a:r>
              <a:rPr lang="en-US" sz="2400" dirty="0">
                <a:solidFill>
                  <a:srgbClr val="262626"/>
                </a:solidFill>
              </a:rPr>
              <a:t>Container Image Distribution Spec</a:t>
            </a:r>
          </a:p>
        </p:txBody>
      </p:sp>
      <p:cxnSp>
        <p:nvCxnSpPr>
          <p:cNvPr id="8" name="Straight Connector 7">
            <a:extLst>
              <a:ext uri="{FF2B5EF4-FFF2-40B4-BE49-F238E27FC236}">
                <a16:creationId xmlns:a16="http://schemas.microsoft.com/office/drawing/2014/main" id="{7FA5FCDF-200B-FAE9-3625-45E4FE07484E}"/>
              </a:ext>
            </a:extLst>
          </p:cNvPr>
          <p:cNvCxnSpPr/>
          <p:nvPr/>
        </p:nvCxnSpPr>
        <p:spPr>
          <a:xfrm>
            <a:off x="4338322" y="3898001"/>
            <a:ext cx="0" cy="1298956"/>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CFC93C3-765F-FE09-3437-7FD9AD855620}"/>
              </a:ext>
            </a:extLst>
          </p:cNvPr>
          <p:cNvCxnSpPr/>
          <p:nvPr/>
        </p:nvCxnSpPr>
        <p:spPr>
          <a:xfrm>
            <a:off x="8237019" y="3910234"/>
            <a:ext cx="0" cy="1298956"/>
          </a:xfrm>
          <a:prstGeom prst="line">
            <a:avLst/>
          </a:prstGeom>
          <a:ln w="38100"/>
        </p:spPr>
        <p:style>
          <a:lnRef idx="1">
            <a:schemeClr val="dk1"/>
          </a:lnRef>
          <a:fillRef idx="0">
            <a:schemeClr val="dk1"/>
          </a:fillRef>
          <a:effectRef idx="0">
            <a:schemeClr val="dk1"/>
          </a:effectRef>
          <a:fontRef idx="minor">
            <a:schemeClr val="tx1"/>
          </a:fontRef>
        </p:style>
      </p:cxnSp>
      <p:pic>
        <p:nvPicPr>
          <p:cNvPr id="15" name="Graphic 14" descr="Checklist with solid fill">
            <a:extLst>
              <a:ext uri="{FF2B5EF4-FFF2-40B4-BE49-F238E27FC236}">
                <a16:creationId xmlns:a16="http://schemas.microsoft.com/office/drawing/2014/main" id="{7F6CFC14-5D04-25C0-0A5F-F93B35E39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777" y="4196867"/>
            <a:ext cx="581675" cy="581675"/>
          </a:xfrm>
          <a:prstGeom prst="rect">
            <a:avLst/>
          </a:prstGeom>
        </p:spPr>
      </p:pic>
      <p:pic>
        <p:nvPicPr>
          <p:cNvPr id="16" name="Graphic 15" descr="Checklist with solid fill">
            <a:extLst>
              <a:ext uri="{FF2B5EF4-FFF2-40B4-BE49-F238E27FC236}">
                <a16:creationId xmlns:a16="http://schemas.microsoft.com/office/drawing/2014/main" id="{97A5ECD5-8099-CB80-3E79-D5F0AE062B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3250" y="4250946"/>
            <a:ext cx="581675" cy="581675"/>
          </a:xfrm>
          <a:prstGeom prst="rect">
            <a:avLst/>
          </a:prstGeom>
        </p:spPr>
      </p:pic>
      <p:pic>
        <p:nvPicPr>
          <p:cNvPr id="17" name="Graphic 16" descr="Checklist with solid fill">
            <a:extLst>
              <a:ext uri="{FF2B5EF4-FFF2-40B4-BE49-F238E27FC236}">
                <a16:creationId xmlns:a16="http://schemas.microsoft.com/office/drawing/2014/main" id="{0E106B7C-9E18-FD8B-5E6A-579CBE8D8D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574" y="4268874"/>
            <a:ext cx="581675" cy="581675"/>
          </a:xfrm>
          <a:prstGeom prst="rect">
            <a:avLst/>
          </a:prstGeom>
        </p:spPr>
      </p:pic>
      <p:grpSp>
        <p:nvGrpSpPr>
          <p:cNvPr id="22" name="Group 21">
            <a:extLst>
              <a:ext uri="{FF2B5EF4-FFF2-40B4-BE49-F238E27FC236}">
                <a16:creationId xmlns:a16="http://schemas.microsoft.com/office/drawing/2014/main" id="{3FA5110D-1155-7B3E-89FC-728FF7A69367}"/>
              </a:ext>
            </a:extLst>
          </p:cNvPr>
          <p:cNvGrpSpPr/>
          <p:nvPr/>
        </p:nvGrpSpPr>
        <p:grpSpPr>
          <a:xfrm>
            <a:off x="5833798" y="5354951"/>
            <a:ext cx="4213172" cy="1190905"/>
            <a:chOff x="5833798" y="5354951"/>
            <a:chExt cx="4213172" cy="1190905"/>
          </a:xfrm>
        </p:grpSpPr>
        <p:sp>
          <p:nvSpPr>
            <p:cNvPr id="4" name="TextBox 3">
              <a:extLst>
                <a:ext uri="{FF2B5EF4-FFF2-40B4-BE49-F238E27FC236}">
                  <a16:creationId xmlns:a16="http://schemas.microsoft.com/office/drawing/2014/main" id="{98DEDD7C-1E8F-89C2-D0EB-379CC46ED8CD}"/>
                </a:ext>
              </a:extLst>
            </p:cNvPr>
            <p:cNvSpPr txBox="1"/>
            <p:nvPr/>
          </p:nvSpPr>
          <p:spPr>
            <a:xfrm>
              <a:off x="6699478" y="5426033"/>
              <a:ext cx="3347492" cy="1015663"/>
            </a:xfrm>
            <a:prstGeom prst="rect">
              <a:avLst/>
            </a:prstGeom>
            <a:noFill/>
          </p:spPr>
          <p:txBody>
            <a:bodyPr wrap="square" rtlCol="0">
              <a:spAutoFit/>
            </a:bodyPr>
            <a:lstStyle/>
            <a:p>
              <a:r>
                <a:rPr lang="en-US" sz="2000" dirty="0"/>
                <a:t>Docker donated its container format, runtime, and </a:t>
              </a:r>
              <a:r>
                <a:rPr lang="en-US" sz="2000" dirty="0" err="1"/>
                <a:t>runC</a:t>
              </a:r>
              <a:r>
                <a:rPr lang="en-US" sz="2000" dirty="0"/>
                <a:t>, to the OCI</a:t>
              </a:r>
            </a:p>
          </p:txBody>
        </p:sp>
        <p:sp>
          <p:nvSpPr>
            <p:cNvPr id="19" name="TextBox 18">
              <a:extLst>
                <a:ext uri="{FF2B5EF4-FFF2-40B4-BE49-F238E27FC236}">
                  <a16:creationId xmlns:a16="http://schemas.microsoft.com/office/drawing/2014/main" id="{58413971-9E98-8D69-55D3-A28E14DBB3A0}"/>
                </a:ext>
              </a:extLst>
            </p:cNvPr>
            <p:cNvSpPr txBox="1"/>
            <p:nvPr/>
          </p:nvSpPr>
          <p:spPr>
            <a:xfrm>
              <a:off x="5833798" y="5530193"/>
              <a:ext cx="1218603" cy="1015663"/>
            </a:xfrm>
            <a:prstGeom prst="rect">
              <a:avLst/>
            </a:prstGeom>
            <a:noFill/>
          </p:spPr>
          <p:txBody>
            <a:bodyPr wrap="square">
              <a:spAutoFit/>
            </a:bodyPr>
            <a:lstStyle/>
            <a:p>
              <a:r>
                <a:rPr lang="en-US" sz="6000" dirty="0">
                  <a:effectLst/>
                  <a:latin typeface="Apple Color Emoji" pitchFamily="2" charset="0"/>
                </a:rPr>
                <a:t>🙏</a:t>
              </a:r>
            </a:p>
          </p:txBody>
        </p:sp>
        <p:sp>
          <p:nvSpPr>
            <p:cNvPr id="21" name="Rectangle 20">
              <a:extLst>
                <a:ext uri="{FF2B5EF4-FFF2-40B4-BE49-F238E27FC236}">
                  <a16:creationId xmlns:a16="http://schemas.microsoft.com/office/drawing/2014/main" id="{C2F300E9-3632-C834-677A-96C1F709020E}"/>
                </a:ext>
              </a:extLst>
            </p:cNvPr>
            <p:cNvSpPr/>
            <p:nvPr/>
          </p:nvSpPr>
          <p:spPr>
            <a:xfrm>
              <a:off x="5833799" y="5354951"/>
              <a:ext cx="4152884" cy="1130867"/>
            </a:xfrm>
            <a:prstGeom prst="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2" name="Sequential Access Storage 1">
            <a:extLst>
              <a:ext uri="{FF2B5EF4-FFF2-40B4-BE49-F238E27FC236}">
                <a16:creationId xmlns:a16="http://schemas.microsoft.com/office/drawing/2014/main" id="{CF9258FD-EF18-3DF7-731F-19690665A273}"/>
              </a:ext>
            </a:extLst>
          </p:cNvPr>
          <p:cNvSpPr/>
          <p:nvPr/>
        </p:nvSpPr>
        <p:spPr>
          <a:xfrm>
            <a:off x="215152" y="2109624"/>
            <a:ext cx="2796988" cy="1792941"/>
          </a:xfrm>
          <a:prstGeom prst="flowChartMagneticTap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It works on my machine!</a:t>
            </a:r>
          </a:p>
        </p:txBody>
      </p:sp>
      <mc:AlternateContent xmlns:mc="http://schemas.openxmlformats.org/markup-compatibility/2006">
        <mc:Choice xmlns:am3d="http://schemas.microsoft.com/office/drawing/2017/model3d" Requires="am3d">
          <p:graphicFrame>
            <p:nvGraphicFramePr>
              <p:cNvPr id="3" name="3D Model 2" descr="Surface Laptop - Graphite Gold">
                <a:extLst>
                  <a:ext uri="{FF2B5EF4-FFF2-40B4-BE49-F238E27FC236}">
                    <a16:creationId xmlns:a16="http://schemas.microsoft.com/office/drawing/2014/main" id="{33E0F801-C9C1-D6CA-4F6A-A36F7B658BEE}"/>
                  </a:ext>
                </a:extLst>
              </p:cNvPr>
              <p:cNvGraphicFramePr>
                <a:graphicFrameLocks noChangeAspect="1"/>
              </p:cNvGraphicFramePr>
              <p:nvPr>
                <p:extLst>
                  <p:ext uri="{D42A27DB-BD31-4B8C-83A1-F6EECF244321}">
                    <p14:modId xmlns:p14="http://schemas.microsoft.com/office/powerpoint/2010/main" val="516594852"/>
                  </p:ext>
                </p:extLst>
              </p:nvPr>
            </p:nvGraphicFramePr>
            <p:xfrm>
              <a:off x="1917947" y="2868833"/>
              <a:ext cx="4325183" cy="3690992"/>
            </p:xfrm>
            <a:graphic>
              <a:graphicData uri="http://schemas.microsoft.com/office/drawing/2017/model3d">
                <am3d:model3d r:embed="rId3">
                  <am3d:spPr>
                    <a:xfrm>
                      <a:off x="0" y="0"/>
                      <a:ext cx="4325183" cy="3690992"/>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1087021" ay="-444104" az="-144791"/>
                    <am3d:postTrans dx="0" dy="0" dz="0"/>
                  </am3d:trans>
                  <am3d:raster rName="Office3DRenderer" rVer="16.0.8326">
                    <am3d:blip r:embed="rId4"/>
                  </am3d:raster>
                  <am3d:objViewport viewportSz="53906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Graphite Gold">
                <a:extLst>
                  <a:ext uri="{FF2B5EF4-FFF2-40B4-BE49-F238E27FC236}">
                    <a16:creationId xmlns:a16="http://schemas.microsoft.com/office/drawing/2014/main" id="{33E0F801-C9C1-D6CA-4F6A-A36F7B658BEE}"/>
                  </a:ext>
                </a:extLst>
              </p:cNvPr>
              <p:cNvPicPr>
                <a:picLocks noGrp="1" noRot="1" noChangeAspect="1" noMove="1" noResize="1" noEditPoints="1" noAdjustHandles="1" noChangeArrowheads="1" noChangeShapeType="1" noCrop="1"/>
              </p:cNvPicPr>
              <p:nvPr/>
            </p:nvPicPr>
            <p:blipFill>
              <a:blip r:embed="rId4"/>
              <a:stretch>
                <a:fillRect/>
              </a:stretch>
            </p:blipFill>
            <p:spPr>
              <a:xfrm>
                <a:off x="1917947" y="2868833"/>
                <a:ext cx="4325183" cy="36909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erver symbol">
                <a:extLst>
                  <a:ext uri="{FF2B5EF4-FFF2-40B4-BE49-F238E27FC236}">
                    <a16:creationId xmlns:a16="http://schemas.microsoft.com/office/drawing/2014/main" id="{514077F8-6726-00E4-F48F-88049BA679D5}"/>
                  </a:ext>
                </a:extLst>
              </p:cNvPr>
              <p:cNvGraphicFramePr/>
              <p:nvPr>
                <p:extLst>
                  <p:ext uri="{D42A27DB-BD31-4B8C-83A1-F6EECF244321}">
                    <p14:modId xmlns:p14="http://schemas.microsoft.com/office/powerpoint/2010/main" val="4245322469"/>
                  </p:ext>
                </p:extLst>
              </p:nvPr>
            </p:nvGraphicFramePr>
            <p:xfrm>
              <a:off x="7700141" y="1579795"/>
              <a:ext cx="1806223" cy="4406620"/>
            </p:xfrm>
            <a:graphic>
              <a:graphicData uri="http://schemas.microsoft.com/office/drawing/2017/model3d">
                <am3d:model3d r:embed="rId5">
                  <am3d:spPr>
                    <a:xfrm>
                      <a:off x="0" y="0"/>
                      <a:ext cx="1806223" cy="440662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5332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erver symbol">
                <a:extLst>
                  <a:ext uri="{FF2B5EF4-FFF2-40B4-BE49-F238E27FC236}">
                    <a16:creationId xmlns:a16="http://schemas.microsoft.com/office/drawing/2014/main" id="{514077F8-6726-00E4-F48F-88049BA679D5}"/>
                  </a:ext>
                </a:extLst>
              </p:cNvPr>
              <p:cNvPicPr>
                <a:picLocks noGrp="1" noRot="1" noChangeAspect="1" noMove="1" noResize="1" noEditPoints="1" noAdjustHandles="1" noChangeArrowheads="1" noChangeShapeType="1" noCrop="1"/>
              </p:cNvPicPr>
              <p:nvPr/>
            </p:nvPicPr>
            <p:blipFill>
              <a:blip r:embed="rId6"/>
              <a:stretch>
                <a:fillRect/>
              </a:stretch>
            </p:blipFill>
            <p:spPr>
              <a:xfrm>
                <a:off x="7700141" y="1579795"/>
                <a:ext cx="1806223" cy="4406620"/>
              </a:xfrm>
              <a:prstGeom prst="rect">
                <a:avLst/>
              </a:prstGeom>
            </p:spPr>
          </p:pic>
        </mc:Fallback>
      </mc:AlternateContent>
      <p:pic>
        <p:nvPicPr>
          <p:cNvPr id="6" name="Graphic 5" descr="Gauge with solid fill">
            <a:extLst>
              <a:ext uri="{FF2B5EF4-FFF2-40B4-BE49-F238E27FC236}">
                <a16:creationId xmlns:a16="http://schemas.microsoft.com/office/drawing/2014/main" id="{E3D73A3B-F62D-2B1E-0AB0-E734956C29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4271" y="2229439"/>
            <a:ext cx="2352577" cy="2225722"/>
          </a:xfrm>
          <a:prstGeom prst="rect">
            <a:avLst/>
          </a:prstGeom>
        </p:spPr>
      </p:pic>
      <p:sp>
        <p:nvSpPr>
          <p:cNvPr id="9" name="Rectangle 8">
            <a:extLst>
              <a:ext uri="{FF2B5EF4-FFF2-40B4-BE49-F238E27FC236}">
                <a16:creationId xmlns:a16="http://schemas.microsoft.com/office/drawing/2014/main" id="{B61EAEF0-4A90-AA69-9AE9-A3FC33AA63B4}"/>
              </a:ext>
            </a:extLst>
          </p:cNvPr>
          <p:cNvSpPr/>
          <p:nvPr/>
        </p:nvSpPr>
        <p:spPr>
          <a:xfrm>
            <a:off x="9717036" y="5522258"/>
            <a:ext cx="2474964" cy="1037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Warning with solid fill">
            <a:extLst>
              <a:ext uri="{FF2B5EF4-FFF2-40B4-BE49-F238E27FC236}">
                <a16:creationId xmlns:a16="http://schemas.microsoft.com/office/drawing/2014/main" id="{C03DE011-4ABB-5E78-F4DA-0B1A66D36D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3687" y="1622778"/>
            <a:ext cx="1806222" cy="1806222"/>
          </a:xfrm>
          <a:prstGeom prst="rect">
            <a:avLst/>
          </a:prstGeom>
        </p:spPr>
      </p:pic>
    </p:spTree>
    <p:extLst>
      <p:ext uri="{BB962C8B-B14F-4D97-AF65-F5344CB8AC3E}">
        <p14:creationId xmlns:p14="http://schemas.microsoft.com/office/powerpoint/2010/main" val="3863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500"/>
                            </p:stCondLst>
                            <p:childTnLst>
                              <p:par>
                                <p:cTn id="25" presetID="9" presetClass="entr" presetSubtype="0"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03675" y="933722"/>
            <a:ext cx="10515600" cy="5403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Picture 235">
            <a:extLst>
              <a:ext uri="{FF2B5EF4-FFF2-40B4-BE49-F238E27FC236}">
                <a16:creationId xmlns:a16="http://schemas.microsoft.com/office/drawing/2014/main" id="{816F24FE-B3C5-D9CE-35D8-42F910812548}"/>
              </a:ext>
            </a:extLst>
          </p:cNvPr>
          <p:cNvPicPr/>
          <p:nvPr/>
        </p:nvPicPr>
        <p:blipFill>
          <a:blip r:embed="rId3"/>
          <a:stretch/>
        </p:blipFill>
        <p:spPr>
          <a:xfrm>
            <a:off x="557532" y="2024139"/>
            <a:ext cx="3365476" cy="2809722"/>
          </a:xfrm>
          <a:prstGeom prst="rect">
            <a:avLst/>
          </a:prstGeom>
          <a:ln>
            <a:solidFill>
              <a:srgbClr val="3465A4"/>
            </a:solidFill>
            <a:custDash>
              <a:ds d="74000" sp="74000"/>
              <a:ds d="74000" sp="74000"/>
            </a:custDash>
          </a:ln>
        </p:spPr>
      </p:pic>
      <p:pic>
        <p:nvPicPr>
          <p:cNvPr id="4" name="Picture 236">
            <a:extLst>
              <a:ext uri="{FF2B5EF4-FFF2-40B4-BE49-F238E27FC236}">
                <a16:creationId xmlns:a16="http://schemas.microsoft.com/office/drawing/2014/main" id="{DB5DF8CC-CDFB-9E9A-31BA-4DD1F72040C5}"/>
              </a:ext>
            </a:extLst>
          </p:cNvPr>
          <p:cNvPicPr/>
          <p:nvPr/>
        </p:nvPicPr>
        <p:blipFill>
          <a:blip r:embed="rId4"/>
          <a:stretch/>
        </p:blipFill>
        <p:spPr>
          <a:xfrm>
            <a:off x="9301800" y="2871632"/>
            <a:ext cx="2706480" cy="1527480"/>
          </a:xfrm>
          <a:prstGeom prst="rect">
            <a:avLst/>
          </a:prstGeom>
          <a:ln>
            <a:noFill/>
          </a:ln>
        </p:spPr>
      </p:pic>
      <p:sp>
        <p:nvSpPr>
          <p:cNvPr id="5" name="Striped Right Arrow 4">
            <a:extLst>
              <a:ext uri="{FF2B5EF4-FFF2-40B4-BE49-F238E27FC236}">
                <a16:creationId xmlns:a16="http://schemas.microsoft.com/office/drawing/2014/main" id="{7521E81A-5B26-8EFA-80F0-A012D19F7506}"/>
              </a:ext>
            </a:extLst>
          </p:cNvPr>
          <p:cNvSpPr/>
          <p:nvPr/>
        </p:nvSpPr>
        <p:spPr>
          <a:xfrm rot="10800000">
            <a:off x="7913667" y="3005378"/>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riped Right Arrow 5">
            <a:extLst>
              <a:ext uri="{FF2B5EF4-FFF2-40B4-BE49-F238E27FC236}">
                <a16:creationId xmlns:a16="http://schemas.microsoft.com/office/drawing/2014/main" id="{7F0A2409-2742-E9F8-A9A9-55EEECAB691C}"/>
              </a:ext>
            </a:extLst>
          </p:cNvPr>
          <p:cNvSpPr/>
          <p:nvPr/>
        </p:nvSpPr>
        <p:spPr>
          <a:xfrm>
            <a:off x="4057409" y="2952937"/>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395796-FFB1-0E9F-6702-8FA79FE1CA8F}"/>
              </a:ext>
            </a:extLst>
          </p:cNvPr>
          <p:cNvSpPr>
            <a:spLocks/>
          </p:cNvSpPr>
          <p:nvPr/>
        </p:nvSpPr>
        <p:spPr>
          <a:xfrm>
            <a:off x="5224462" y="417709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10" name="Rectangle 9">
            <a:extLst>
              <a:ext uri="{FF2B5EF4-FFF2-40B4-BE49-F238E27FC236}">
                <a16:creationId xmlns:a16="http://schemas.microsoft.com/office/drawing/2014/main" id="{D77C2B98-ED8C-11B3-B095-855822190064}"/>
              </a:ext>
            </a:extLst>
          </p:cNvPr>
          <p:cNvSpPr>
            <a:spLocks/>
          </p:cNvSpPr>
          <p:nvPr/>
        </p:nvSpPr>
        <p:spPr>
          <a:xfrm>
            <a:off x="5224462" y="391913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F56F0E-D989-DF92-FB3C-797DF857FEDE}"/>
              </a:ext>
            </a:extLst>
          </p:cNvPr>
          <p:cNvSpPr>
            <a:spLocks/>
          </p:cNvSpPr>
          <p:nvPr/>
        </p:nvSpPr>
        <p:spPr>
          <a:xfrm>
            <a:off x="5224462" y="366152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C27F90-F7A5-B619-F8A3-D84CCC952C13}"/>
              </a:ext>
            </a:extLst>
          </p:cNvPr>
          <p:cNvSpPr>
            <a:spLocks/>
          </p:cNvSpPr>
          <p:nvPr/>
        </p:nvSpPr>
        <p:spPr>
          <a:xfrm>
            <a:off x="5224462" y="340806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366AAB-2E7E-9CBF-E0BF-1CB1C97E2C49}"/>
              </a:ext>
            </a:extLst>
          </p:cNvPr>
          <p:cNvSpPr>
            <a:spLocks/>
          </p:cNvSpPr>
          <p:nvPr/>
        </p:nvSpPr>
        <p:spPr>
          <a:xfrm>
            <a:off x="5224462" y="315045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AF0BDA-2B84-E3E3-3AA3-30D2E00AFEF1}"/>
              </a:ext>
            </a:extLst>
          </p:cNvPr>
          <p:cNvSpPr>
            <a:spLocks/>
          </p:cNvSpPr>
          <p:nvPr/>
        </p:nvSpPr>
        <p:spPr>
          <a:xfrm>
            <a:off x="5224462" y="289248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2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p:tgtEl>
                                          <p:spTgt spid="9"/>
                                        </p:tgtEl>
                                        <p:attrNameLst>
                                          <p:attrName>ppt_y</p:attrName>
                                        </p:attrNameLst>
                                      </p:cBhvr>
                                      <p:tavLst>
                                        <p:tav tm="0">
                                          <p:val>
                                            <p:strVal val="#ppt_y+#ppt_h*1.125000"/>
                                          </p:val>
                                        </p:tav>
                                        <p:tav tm="100000">
                                          <p:val>
                                            <p:strVal val="#ppt_y"/>
                                          </p:val>
                                        </p:tav>
                                      </p:tavLst>
                                    </p:anim>
                                    <p:animEffect transition="in" filter="wipe(up)">
                                      <p:cBhvr>
                                        <p:cTn id="16" dur="300"/>
                                        <p:tgtEl>
                                          <p:spTgt spid="9"/>
                                        </p:tgtEl>
                                      </p:cBhvr>
                                    </p:animEffect>
                                  </p:childTnLst>
                                </p:cTn>
                              </p:par>
                            </p:childTnLst>
                          </p:cTn>
                        </p:par>
                        <p:par>
                          <p:cTn id="17" fill="hold">
                            <p:stCondLst>
                              <p:cond delay="3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300"/>
                                        <p:tgtEl>
                                          <p:spTgt spid="10"/>
                                        </p:tgtEl>
                                        <p:attrNameLst>
                                          <p:attrName>ppt_y</p:attrName>
                                        </p:attrNameLst>
                                      </p:cBhvr>
                                      <p:tavLst>
                                        <p:tav tm="0">
                                          <p:val>
                                            <p:strVal val="#ppt_y+#ppt_h*1.125000"/>
                                          </p:val>
                                        </p:tav>
                                        <p:tav tm="100000">
                                          <p:val>
                                            <p:strVal val="#ppt_y"/>
                                          </p:val>
                                        </p:tav>
                                      </p:tavLst>
                                    </p:anim>
                                    <p:animEffect transition="in" filter="wipe(up)">
                                      <p:cBhvr>
                                        <p:cTn id="21" dur="300"/>
                                        <p:tgtEl>
                                          <p:spTgt spid="10"/>
                                        </p:tgtEl>
                                      </p:cBhvr>
                                    </p:animEffect>
                                  </p:childTnLst>
                                </p:cTn>
                              </p:par>
                            </p:childTnLst>
                          </p:cTn>
                        </p:par>
                        <p:par>
                          <p:cTn id="22" fill="hold">
                            <p:stCondLst>
                              <p:cond delay="600"/>
                            </p:stCondLst>
                            <p:childTnLst>
                              <p:par>
                                <p:cTn id="23" presetID="1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300"/>
                                        <p:tgtEl>
                                          <p:spTgt spid="11"/>
                                        </p:tgtEl>
                                        <p:attrNameLst>
                                          <p:attrName>ppt_y</p:attrName>
                                        </p:attrNameLst>
                                      </p:cBhvr>
                                      <p:tavLst>
                                        <p:tav tm="0">
                                          <p:val>
                                            <p:strVal val="#ppt_y+#ppt_h*1.125000"/>
                                          </p:val>
                                        </p:tav>
                                        <p:tav tm="100000">
                                          <p:val>
                                            <p:strVal val="#ppt_y"/>
                                          </p:val>
                                        </p:tav>
                                      </p:tavLst>
                                    </p:anim>
                                    <p:animEffect transition="in" filter="wipe(up)">
                                      <p:cBhvr>
                                        <p:cTn id="26" dur="300"/>
                                        <p:tgtEl>
                                          <p:spTgt spid="11"/>
                                        </p:tgtEl>
                                      </p:cBhvr>
                                    </p:animEffect>
                                  </p:childTnLst>
                                </p:cTn>
                              </p:par>
                            </p:childTnLst>
                          </p:cTn>
                        </p:par>
                        <p:par>
                          <p:cTn id="27" fill="hold">
                            <p:stCondLst>
                              <p:cond delay="9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300"/>
                                        <p:tgtEl>
                                          <p:spTgt spid="12"/>
                                        </p:tgtEl>
                                        <p:attrNameLst>
                                          <p:attrName>ppt_y</p:attrName>
                                        </p:attrNameLst>
                                      </p:cBhvr>
                                      <p:tavLst>
                                        <p:tav tm="0">
                                          <p:val>
                                            <p:strVal val="#ppt_y+#ppt_h*1.125000"/>
                                          </p:val>
                                        </p:tav>
                                        <p:tav tm="100000">
                                          <p:val>
                                            <p:strVal val="#ppt_y"/>
                                          </p:val>
                                        </p:tav>
                                      </p:tavLst>
                                    </p:anim>
                                    <p:animEffect transition="in" filter="wipe(up)">
                                      <p:cBhvr>
                                        <p:cTn id="31" dur="300"/>
                                        <p:tgtEl>
                                          <p:spTgt spid="12"/>
                                        </p:tgtEl>
                                      </p:cBhvr>
                                    </p:animEffect>
                                  </p:childTnLst>
                                </p:cTn>
                              </p:par>
                            </p:childTnLst>
                          </p:cTn>
                        </p:par>
                        <p:par>
                          <p:cTn id="32" fill="hold">
                            <p:stCondLst>
                              <p:cond delay="1200"/>
                            </p:stCondLst>
                            <p:childTnLst>
                              <p:par>
                                <p:cTn id="33" presetID="1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300"/>
                                        <p:tgtEl>
                                          <p:spTgt spid="13"/>
                                        </p:tgtEl>
                                        <p:attrNameLst>
                                          <p:attrName>ppt_y</p:attrName>
                                        </p:attrNameLst>
                                      </p:cBhvr>
                                      <p:tavLst>
                                        <p:tav tm="0">
                                          <p:val>
                                            <p:strVal val="#ppt_y+#ppt_h*1.125000"/>
                                          </p:val>
                                        </p:tav>
                                        <p:tav tm="100000">
                                          <p:val>
                                            <p:strVal val="#ppt_y"/>
                                          </p:val>
                                        </p:tav>
                                      </p:tavLst>
                                    </p:anim>
                                    <p:animEffect transition="in" filter="wipe(up)">
                                      <p:cBhvr>
                                        <p:cTn id="36" dur="300"/>
                                        <p:tgtEl>
                                          <p:spTgt spid="13"/>
                                        </p:tgtEl>
                                      </p:cBhvr>
                                    </p:animEffect>
                                  </p:childTnLst>
                                </p:cTn>
                              </p:par>
                            </p:childTnLst>
                          </p:cTn>
                        </p:par>
                        <p:par>
                          <p:cTn id="37" fill="hold">
                            <p:stCondLst>
                              <p:cond delay="1500"/>
                            </p:stCondLst>
                            <p:childTnLst>
                              <p:par>
                                <p:cTn id="38" presetID="1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300"/>
                                        <p:tgtEl>
                                          <p:spTgt spid="14"/>
                                        </p:tgtEl>
                                        <p:attrNameLst>
                                          <p:attrName>ppt_y</p:attrName>
                                        </p:attrNameLst>
                                      </p:cBhvr>
                                      <p:tavLst>
                                        <p:tav tm="0">
                                          <p:val>
                                            <p:strVal val="#ppt_y+#ppt_h*1.125000"/>
                                          </p:val>
                                        </p:tav>
                                        <p:tav tm="100000">
                                          <p:val>
                                            <p:strVal val="#ppt_y"/>
                                          </p:val>
                                        </p:tav>
                                      </p:tavLst>
                                    </p:anim>
                                    <p:animEffect transition="in" filter="wipe(up)">
                                      <p:cBhvr>
                                        <p:cTn id="41"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62948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1.48148E-6 L 0 -1.4456 " pathEditMode="relative" rAng="0" ptsTypes="AA">
                                      <p:cBhvr>
                                        <p:cTn id="6" dur="500" fill="hold"/>
                                        <p:tgtEl>
                                          <p:spTgt spid="97"/>
                                        </p:tgtEl>
                                        <p:attrNameLst>
                                          <p:attrName>ppt_x</p:attrName>
                                          <p:attrName>ppt_y</p:attrName>
                                        </p:attrNameLst>
                                      </p:cBhvr>
                                      <p:rCtr x="0" y="-7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2984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3836894"/>
            <a:ext cx="5219871" cy="234875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2077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671409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9" name="Right Arrow 28">
            <a:extLst>
              <a:ext uri="{FF2B5EF4-FFF2-40B4-BE49-F238E27FC236}">
                <a16:creationId xmlns:a16="http://schemas.microsoft.com/office/drawing/2014/main" id="{8DAE203E-C0E0-335D-34E8-0DD79AD95958}"/>
              </a:ext>
            </a:extLst>
          </p:cNvPr>
          <p:cNvSpPr/>
          <p:nvPr/>
        </p:nvSpPr>
        <p:spPr>
          <a:xfrm>
            <a:off x="3044962" y="3596405"/>
            <a:ext cx="5739809" cy="662320"/>
          </a:xfrm>
          <a:prstGeom prst="rightArrow">
            <a:avLst/>
          </a:prstGeom>
          <a:ln>
            <a:solidFill>
              <a:schemeClr val="accent1">
                <a:shade val="15000"/>
                <a:alpha val="6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132;g24dc731f540_0_7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Runtime</a:t>
            </a:r>
          </a:p>
        </p:txBody>
      </p:sp>
      <p:sp>
        <p:nvSpPr>
          <p:cNvPr id="133" name="Google Shape;133;g24dc731f540_0_75"/>
          <p:cNvSpPr txBox="1"/>
          <p:nvPr/>
        </p:nvSpPr>
        <p:spPr>
          <a:xfrm>
            <a:off x="3921286" y="4087869"/>
            <a:ext cx="4863485"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Container runtime runs executes containers </a:t>
            </a:r>
          </a:p>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based on container </a:t>
            </a:r>
            <a:r>
              <a:rPr lang="en-US" sz="1800" dirty="0">
                <a:solidFill>
                  <a:srgbClr val="262626"/>
                </a:solidFill>
              </a:rPr>
              <a:t>images</a:t>
            </a:r>
            <a:endParaRPr sz="1400" b="0" i="0" u="none" strike="noStrike" cap="none" dirty="0">
              <a:solidFill>
                <a:srgbClr val="000000"/>
              </a:solidFill>
              <a:latin typeface="Arial"/>
              <a:ea typeface="Arial"/>
              <a:cs typeface="Arial"/>
              <a:sym typeface="Arial"/>
            </a:endParaRPr>
          </a:p>
        </p:txBody>
      </p:sp>
      <p:pic>
        <p:nvPicPr>
          <p:cNvPr id="4" name="Graphic 3">
            <a:extLst>
              <a:ext uri="{FF2B5EF4-FFF2-40B4-BE49-F238E27FC236}">
                <a16:creationId xmlns:a16="http://schemas.microsoft.com/office/drawing/2014/main" id="{3307C375-4A43-524F-9520-737456A43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1956" y="1173488"/>
            <a:ext cx="1295400" cy="2133600"/>
          </a:xfrm>
          <a:prstGeom prst="rect">
            <a:avLst/>
          </a:prstGeom>
        </p:spPr>
      </p:pic>
      <p:pic>
        <p:nvPicPr>
          <p:cNvPr id="7" name="Picture 6">
            <a:extLst>
              <a:ext uri="{FF2B5EF4-FFF2-40B4-BE49-F238E27FC236}">
                <a16:creationId xmlns:a16="http://schemas.microsoft.com/office/drawing/2014/main" id="{76BD00C5-DD11-BA53-C40D-BEB9AC1275AA}"/>
              </a:ext>
            </a:extLst>
          </p:cNvPr>
          <p:cNvPicPr>
            <a:picLocks noChangeAspect="1"/>
          </p:cNvPicPr>
          <p:nvPr/>
        </p:nvPicPr>
        <p:blipFill>
          <a:blip r:embed="rId5"/>
          <a:stretch>
            <a:fillRect/>
          </a:stretch>
        </p:blipFill>
        <p:spPr>
          <a:xfrm>
            <a:off x="1211856" y="1144188"/>
            <a:ext cx="4429748" cy="1139710"/>
          </a:xfrm>
          <a:prstGeom prst="rect">
            <a:avLst/>
          </a:prstGeom>
        </p:spPr>
      </p:pic>
      <p:sp>
        <p:nvSpPr>
          <p:cNvPr id="8" name="Rectangle 7">
            <a:extLst>
              <a:ext uri="{FF2B5EF4-FFF2-40B4-BE49-F238E27FC236}">
                <a16:creationId xmlns:a16="http://schemas.microsoft.com/office/drawing/2014/main" id="{C08E3842-9444-50D9-46E0-3136FC3C7B67}"/>
              </a:ext>
            </a:extLst>
          </p:cNvPr>
          <p:cNvSpPr>
            <a:spLocks/>
          </p:cNvSpPr>
          <p:nvPr/>
        </p:nvSpPr>
        <p:spPr>
          <a:xfrm>
            <a:off x="9038180"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9" name="Rectangle 8">
            <a:extLst>
              <a:ext uri="{FF2B5EF4-FFF2-40B4-BE49-F238E27FC236}">
                <a16:creationId xmlns:a16="http://schemas.microsoft.com/office/drawing/2014/main" id="{B5AB00B0-AD9A-64FE-A534-2CFE1319A1F9}"/>
              </a:ext>
            </a:extLst>
          </p:cNvPr>
          <p:cNvSpPr>
            <a:spLocks/>
          </p:cNvSpPr>
          <p:nvPr/>
        </p:nvSpPr>
        <p:spPr>
          <a:xfrm>
            <a:off x="9038180"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4B193D-474A-EF11-463D-1552ED0653E0}"/>
              </a:ext>
            </a:extLst>
          </p:cNvPr>
          <p:cNvSpPr>
            <a:spLocks/>
          </p:cNvSpPr>
          <p:nvPr/>
        </p:nvSpPr>
        <p:spPr>
          <a:xfrm>
            <a:off x="9038180"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E28BC7-5538-32C4-DC33-077BEB84387D}"/>
              </a:ext>
            </a:extLst>
          </p:cNvPr>
          <p:cNvSpPr>
            <a:spLocks/>
          </p:cNvSpPr>
          <p:nvPr/>
        </p:nvSpPr>
        <p:spPr>
          <a:xfrm>
            <a:off x="9038180"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EC4740-D212-0512-E6E3-810C5BA323B4}"/>
              </a:ext>
            </a:extLst>
          </p:cNvPr>
          <p:cNvSpPr>
            <a:spLocks/>
          </p:cNvSpPr>
          <p:nvPr/>
        </p:nvSpPr>
        <p:spPr>
          <a:xfrm>
            <a:off x="9038180"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09AC3B-E8D7-D73E-5504-319FDBE1BDE7}"/>
              </a:ext>
            </a:extLst>
          </p:cNvPr>
          <p:cNvSpPr>
            <a:spLocks/>
          </p:cNvSpPr>
          <p:nvPr/>
        </p:nvSpPr>
        <p:spPr>
          <a:xfrm>
            <a:off x="9038180"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D707B2-667D-B380-5AF3-5A1162BEC9C7}"/>
              </a:ext>
            </a:extLst>
          </p:cNvPr>
          <p:cNvSpPr>
            <a:spLocks/>
          </p:cNvSpPr>
          <p:nvPr/>
        </p:nvSpPr>
        <p:spPr>
          <a:xfrm>
            <a:off x="9038180" y="3219415"/>
            <a:ext cx="1600200" cy="274320"/>
          </a:xfrm>
          <a:prstGeom prst="rect">
            <a:avLst/>
          </a:prstGeom>
          <a:solidFill>
            <a:schemeClr val="accent3">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bg1">
                <a:lumMod val="8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r/w</a:t>
            </a:r>
          </a:p>
        </p:txBody>
      </p:sp>
      <p:sp>
        <p:nvSpPr>
          <p:cNvPr id="22" name="Rectangle 21">
            <a:extLst>
              <a:ext uri="{FF2B5EF4-FFF2-40B4-BE49-F238E27FC236}">
                <a16:creationId xmlns:a16="http://schemas.microsoft.com/office/drawing/2014/main" id="{F0ED7300-4843-4306-1051-289351794CBE}"/>
              </a:ext>
            </a:extLst>
          </p:cNvPr>
          <p:cNvSpPr>
            <a:spLocks/>
          </p:cNvSpPr>
          <p:nvPr/>
        </p:nvSpPr>
        <p:spPr>
          <a:xfrm>
            <a:off x="444591"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23" name="Rectangle 22">
            <a:extLst>
              <a:ext uri="{FF2B5EF4-FFF2-40B4-BE49-F238E27FC236}">
                <a16:creationId xmlns:a16="http://schemas.microsoft.com/office/drawing/2014/main" id="{8937DF3B-9B9B-BE34-CC94-92F99A4E6D1C}"/>
              </a:ext>
            </a:extLst>
          </p:cNvPr>
          <p:cNvSpPr>
            <a:spLocks/>
          </p:cNvSpPr>
          <p:nvPr/>
        </p:nvSpPr>
        <p:spPr>
          <a:xfrm>
            <a:off x="444591"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C474ED8-D9CF-E527-C8B9-17D691E1C98C}"/>
              </a:ext>
            </a:extLst>
          </p:cNvPr>
          <p:cNvSpPr>
            <a:spLocks/>
          </p:cNvSpPr>
          <p:nvPr/>
        </p:nvSpPr>
        <p:spPr>
          <a:xfrm>
            <a:off x="444591"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8C203C-241D-143B-048A-94328ED95ADF}"/>
              </a:ext>
            </a:extLst>
          </p:cNvPr>
          <p:cNvSpPr>
            <a:spLocks/>
          </p:cNvSpPr>
          <p:nvPr/>
        </p:nvSpPr>
        <p:spPr>
          <a:xfrm>
            <a:off x="444591"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2839C4-F474-6216-9DC8-6518E6312345}"/>
              </a:ext>
            </a:extLst>
          </p:cNvPr>
          <p:cNvSpPr>
            <a:spLocks/>
          </p:cNvSpPr>
          <p:nvPr/>
        </p:nvSpPr>
        <p:spPr>
          <a:xfrm>
            <a:off x="444591"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1D764F-AAB8-4604-2BE0-20AAFD81B64F}"/>
              </a:ext>
            </a:extLst>
          </p:cNvPr>
          <p:cNvSpPr>
            <a:spLocks/>
          </p:cNvSpPr>
          <p:nvPr/>
        </p:nvSpPr>
        <p:spPr>
          <a:xfrm>
            <a:off x="444591"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6759E3-1F74-0B45-9B56-9EAC452591EA}"/>
              </a:ext>
            </a:extLst>
          </p:cNvPr>
          <p:cNvSpPr/>
          <p:nvPr/>
        </p:nvSpPr>
        <p:spPr>
          <a:xfrm>
            <a:off x="7749497" y="1685158"/>
            <a:ext cx="1411463" cy="6321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err="1"/>
              <a:t>runc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10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00"/>
                                        <p:tgtEl>
                                          <p:spTgt spid="14"/>
                                        </p:tgtEl>
                                        <p:attrNameLst>
                                          <p:attrName>ppt_y</p:attrName>
                                        </p:attrNameLst>
                                      </p:cBhvr>
                                      <p:tavLst>
                                        <p:tav tm="0">
                                          <p:val>
                                            <p:strVal val="#ppt_y+#ppt_h*1.125000"/>
                                          </p:val>
                                        </p:tav>
                                        <p:tav tm="100000">
                                          <p:val>
                                            <p:strVal val="#ppt_y"/>
                                          </p:val>
                                        </p:tav>
                                      </p:tavLst>
                                    </p:anim>
                                    <p:animEffect transition="in" filter="wipe(up)">
                                      <p:cBhvr>
                                        <p:cTn id="13"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26" name="Picture 2">
            <a:extLst>
              <a:ext uri="{FF2B5EF4-FFF2-40B4-BE49-F238E27FC236}">
                <a16:creationId xmlns:a16="http://schemas.microsoft.com/office/drawing/2014/main" id="{865E97C6-26DD-A568-786B-8A39682AD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536" y="1155604"/>
            <a:ext cx="3556000" cy="3454400"/>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138;g24dc731f540_0_8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Registry</a:t>
            </a:r>
            <a:endParaRPr sz="1400" b="0" i="0" u="none" strike="noStrike" cap="none" dirty="0">
              <a:solidFill>
                <a:srgbClr val="000000"/>
              </a:solidFill>
              <a:latin typeface="Arial"/>
              <a:ea typeface="Arial"/>
              <a:cs typeface="Arial"/>
              <a:sym typeface="Arial"/>
            </a:endParaRPr>
          </a:p>
        </p:txBody>
      </p:sp>
      <p:sp>
        <p:nvSpPr>
          <p:cNvPr id="4" name="Google Shape;133;g24dc731f540_0_75">
            <a:extLst>
              <a:ext uri="{FF2B5EF4-FFF2-40B4-BE49-F238E27FC236}">
                <a16:creationId xmlns:a16="http://schemas.microsoft.com/office/drawing/2014/main" id="{219361C6-13E6-E49E-108A-701B840A41F9}"/>
              </a:ext>
            </a:extLst>
          </p:cNvPr>
          <p:cNvSpPr txBox="1"/>
          <p:nvPr/>
        </p:nvSpPr>
        <p:spPr>
          <a:xfrm>
            <a:off x="9933977" y="3770961"/>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dirty="0">
                <a:solidFill>
                  <a:srgbClr val="262626"/>
                </a:solidFill>
              </a:rPr>
              <a:t>Store and access container images</a:t>
            </a:r>
            <a:endParaRPr sz="20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8" name="3D Model 7" descr="Surface Laptop - Graphite Gold">
                <a:extLst>
                  <a:ext uri="{FF2B5EF4-FFF2-40B4-BE49-F238E27FC236}">
                    <a16:creationId xmlns:a16="http://schemas.microsoft.com/office/drawing/2014/main" id="{5B863F21-7FEB-5113-A01F-848B33CEC1B3}"/>
                  </a:ext>
                </a:extLst>
              </p:cNvPr>
              <p:cNvGraphicFramePr>
                <a:graphicFrameLocks noChangeAspect="1"/>
              </p:cNvGraphicFramePr>
              <p:nvPr>
                <p:extLst>
                  <p:ext uri="{D42A27DB-BD31-4B8C-83A1-F6EECF244321}">
                    <p14:modId xmlns:p14="http://schemas.microsoft.com/office/powerpoint/2010/main" val="694194063"/>
                  </p:ext>
                </p:extLst>
              </p:nvPr>
            </p:nvGraphicFramePr>
            <p:xfrm>
              <a:off x="560659" y="1088376"/>
              <a:ext cx="2001637" cy="2259516"/>
            </p:xfrm>
            <a:graphic>
              <a:graphicData uri="http://schemas.microsoft.com/office/drawing/2017/model3d">
                <am3d:model3d r:embed="rId4">
                  <am3d:spPr>
                    <a:xfrm>
                      <a:off x="0" y="0"/>
                      <a:ext cx="2001637" cy="2259516"/>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2267425" ay="7034" az="5491"/>
                    <am3d:postTrans dx="0" dy="0" dz="0"/>
                  </am3d:trans>
                  <am3d:raster rName="Office3DRenderer" rVer="16.0.8326">
                    <am3d:blip r:embed="rId5"/>
                  </am3d:raster>
                  <am3d:objViewport viewportSz="29644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face Laptop - Graphite Gold">
                <a:extLst>
                  <a:ext uri="{FF2B5EF4-FFF2-40B4-BE49-F238E27FC236}">
                    <a16:creationId xmlns:a16="http://schemas.microsoft.com/office/drawing/2014/main" id="{5B863F21-7FEB-5113-A01F-848B33CEC1B3}"/>
                  </a:ext>
                </a:extLst>
              </p:cNvPr>
              <p:cNvPicPr>
                <a:picLocks noGrp="1" noRot="1" noChangeAspect="1" noMove="1" noResize="1" noEditPoints="1" noAdjustHandles="1" noChangeArrowheads="1" noChangeShapeType="1" noCrop="1"/>
              </p:cNvPicPr>
              <p:nvPr/>
            </p:nvPicPr>
            <p:blipFill>
              <a:blip r:embed="rId5"/>
              <a:stretch>
                <a:fillRect/>
              </a:stretch>
            </p:blipFill>
            <p:spPr>
              <a:xfrm>
                <a:off x="560659" y="1088376"/>
                <a:ext cx="2001637" cy="2259516"/>
              </a:xfrm>
              <a:prstGeom prst="rect">
                <a:avLst/>
              </a:prstGeom>
            </p:spPr>
          </p:pic>
        </mc:Fallback>
      </mc:AlternateContent>
      <p:sp>
        <p:nvSpPr>
          <p:cNvPr id="9" name="Rectangle 8">
            <a:extLst>
              <a:ext uri="{FF2B5EF4-FFF2-40B4-BE49-F238E27FC236}">
                <a16:creationId xmlns:a16="http://schemas.microsoft.com/office/drawing/2014/main" id="{BFF29F1E-5E56-37E5-D259-142FD0F4FC24}"/>
              </a:ext>
            </a:extLst>
          </p:cNvPr>
          <p:cNvSpPr/>
          <p:nvPr/>
        </p:nvSpPr>
        <p:spPr>
          <a:xfrm>
            <a:off x="869795" y="1440894"/>
            <a:ext cx="1360449" cy="8682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tIns="0" bIns="274320" rtlCol="0" anchor="ctr"/>
          <a:lstStyle/>
          <a:p>
            <a:pPr algn="ctr"/>
            <a:r>
              <a:rPr lang="en-US" sz="1600" dirty="0">
                <a:solidFill>
                  <a:schemeClr val="tx1"/>
                </a:solidFill>
              </a:rPr>
              <a:t>docker build</a:t>
            </a:r>
          </a:p>
        </p:txBody>
      </p:sp>
      <p:sp>
        <p:nvSpPr>
          <p:cNvPr id="10" name="Striped Right Arrow 9">
            <a:extLst>
              <a:ext uri="{FF2B5EF4-FFF2-40B4-BE49-F238E27FC236}">
                <a16:creationId xmlns:a16="http://schemas.microsoft.com/office/drawing/2014/main" id="{92EE876D-21B7-0DA5-E763-39D978C58716}"/>
              </a:ext>
            </a:extLst>
          </p:cNvPr>
          <p:cNvSpPr/>
          <p:nvPr/>
        </p:nvSpPr>
        <p:spPr>
          <a:xfrm>
            <a:off x="2442118" y="1744207"/>
            <a:ext cx="880945"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654AE-C5D5-1E67-1276-63537C03C82A}"/>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B0A4D5-D992-3AF2-58F2-D42E850FF39D}"/>
              </a:ext>
            </a:extLst>
          </p:cNvPr>
          <p:cNvSpPr>
            <a:spLocks noChangeAspect="1"/>
          </p:cNvSpPr>
          <p:nvPr/>
        </p:nvSpPr>
        <p:spPr>
          <a:xfrm flipH="1">
            <a:off x="3545160" y="270870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3D1E42-589A-CEAC-35BC-6F7F1B2E6908}"/>
              </a:ext>
            </a:extLst>
          </p:cNvPr>
          <p:cNvSpPr>
            <a:spLocks noChangeAspect="1"/>
          </p:cNvSpPr>
          <p:nvPr/>
        </p:nvSpPr>
        <p:spPr>
          <a:xfrm flipH="1">
            <a:off x="3545160" y="20368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with solid fill">
            <a:extLst>
              <a:ext uri="{FF2B5EF4-FFF2-40B4-BE49-F238E27FC236}">
                <a16:creationId xmlns:a16="http://schemas.microsoft.com/office/drawing/2014/main" id="{CD8018B2-31FC-AE23-3A87-904D185EC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8540" y="1843463"/>
            <a:ext cx="465645" cy="465645"/>
          </a:xfrm>
          <a:prstGeom prst="rect">
            <a:avLst/>
          </a:prstGeom>
        </p:spPr>
      </p:pic>
      <p:sp>
        <p:nvSpPr>
          <p:cNvPr id="16" name="Striped Right Arrow 15">
            <a:extLst>
              <a:ext uri="{FF2B5EF4-FFF2-40B4-BE49-F238E27FC236}">
                <a16:creationId xmlns:a16="http://schemas.microsoft.com/office/drawing/2014/main" id="{3348DBD5-A322-8F19-5729-130B3A5FA213}"/>
              </a:ext>
            </a:extLst>
          </p:cNvPr>
          <p:cNvSpPr/>
          <p:nvPr/>
        </p:nvSpPr>
        <p:spPr>
          <a:xfrm>
            <a:off x="4365540" y="1788117"/>
            <a:ext cx="3190967"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CDF9C-B8E5-127F-9093-9BB3607FA58F}"/>
              </a:ext>
            </a:extLst>
          </p:cNvPr>
          <p:cNvSpPr>
            <a:spLocks noChangeAspect="1"/>
          </p:cNvSpPr>
          <p:nvPr/>
        </p:nvSpPr>
        <p:spPr>
          <a:xfrm flipH="1">
            <a:off x="9604277" y="2948205"/>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9FE21-44AA-8BA1-3D9B-78114BB0A2E6}"/>
              </a:ext>
            </a:extLst>
          </p:cNvPr>
          <p:cNvSpPr>
            <a:spLocks noChangeAspect="1"/>
          </p:cNvSpPr>
          <p:nvPr/>
        </p:nvSpPr>
        <p:spPr>
          <a:xfrm flipH="1">
            <a:off x="10168900" y="262752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792836-12CC-7F0B-3ED8-2E2CAD5094BA}"/>
              </a:ext>
            </a:extLst>
          </p:cNvPr>
          <p:cNvSpPr>
            <a:spLocks noChangeAspect="1"/>
          </p:cNvSpPr>
          <p:nvPr/>
        </p:nvSpPr>
        <p:spPr>
          <a:xfrm flipH="1">
            <a:off x="9038718" y="318718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1DB6BA-9F5A-AFE7-82CF-7EF07BBB2079}"/>
              </a:ext>
            </a:extLst>
          </p:cNvPr>
          <p:cNvSpPr txBox="1"/>
          <p:nvPr/>
        </p:nvSpPr>
        <p:spPr>
          <a:xfrm>
            <a:off x="2539380" y="2171860"/>
            <a:ext cx="671749" cy="261610"/>
          </a:xfrm>
          <a:prstGeom prst="rect">
            <a:avLst/>
          </a:prstGeom>
          <a:noFill/>
        </p:spPr>
        <p:txBody>
          <a:bodyPr wrap="square" rtlCol="0">
            <a:spAutoFit/>
          </a:bodyPr>
          <a:lstStyle/>
          <a:p>
            <a:r>
              <a:rPr lang="en-US" sz="1100" dirty="0"/>
              <a:t>build</a:t>
            </a:r>
          </a:p>
        </p:txBody>
      </p:sp>
      <p:sp>
        <p:nvSpPr>
          <p:cNvPr id="25" name="TextBox 24">
            <a:extLst>
              <a:ext uri="{FF2B5EF4-FFF2-40B4-BE49-F238E27FC236}">
                <a16:creationId xmlns:a16="http://schemas.microsoft.com/office/drawing/2014/main" id="{73B76694-3A6E-B3A1-F1C3-0F897F94306B}"/>
              </a:ext>
            </a:extLst>
          </p:cNvPr>
          <p:cNvSpPr txBox="1"/>
          <p:nvPr/>
        </p:nvSpPr>
        <p:spPr>
          <a:xfrm>
            <a:off x="5615890" y="2198990"/>
            <a:ext cx="671749" cy="261610"/>
          </a:xfrm>
          <a:prstGeom prst="rect">
            <a:avLst/>
          </a:prstGeom>
          <a:noFill/>
        </p:spPr>
        <p:txBody>
          <a:bodyPr wrap="square" rtlCol="0">
            <a:spAutoFit/>
          </a:bodyPr>
          <a:lstStyle/>
          <a:p>
            <a:r>
              <a:rPr lang="en-US" sz="1100" dirty="0"/>
              <a:t>push</a:t>
            </a:r>
          </a:p>
        </p:txBody>
      </p:sp>
      <mc:AlternateContent xmlns:mc="http://schemas.openxmlformats.org/markup-compatibility/2006">
        <mc:Choice xmlns:am3d="http://schemas.microsoft.com/office/drawing/2017/model3d" Requires="am3d">
          <p:graphicFrame>
            <p:nvGraphicFramePr>
              <p:cNvPr id="30" name="3D Model 29" descr="Cloud Database">
                <a:extLst>
                  <a:ext uri="{FF2B5EF4-FFF2-40B4-BE49-F238E27FC236}">
                    <a16:creationId xmlns:a16="http://schemas.microsoft.com/office/drawing/2014/main" id="{5EDDAD52-CE44-EAD8-90EC-B31EF1AD29B1}"/>
                  </a:ext>
                </a:extLst>
              </p:cNvPr>
              <p:cNvGraphicFramePr/>
              <p:nvPr>
                <p:extLst>
                  <p:ext uri="{D42A27DB-BD31-4B8C-83A1-F6EECF244321}">
                    <p14:modId xmlns:p14="http://schemas.microsoft.com/office/powerpoint/2010/main" val="1607464124"/>
                  </p:ext>
                </p:extLst>
              </p:nvPr>
            </p:nvGraphicFramePr>
            <p:xfrm>
              <a:off x="4125213" y="3836019"/>
              <a:ext cx="1808844" cy="1979489"/>
            </p:xfrm>
            <a:graphic>
              <a:graphicData uri="http://schemas.microsoft.com/office/drawing/2017/model3d">
                <am3d:model3d r:embed="rId8">
                  <am3d:spPr>
                    <a:xfrm>
                      <a:off x="0" y="0"/>
                      <a:ext cx="1808844" cy="1979489"/>
                    </a:xfrm>
                    <a:prstGeom prst="rect">
                      <a:avLst/>
                    </a:prstGeom>
                  </am3d:spPr>
                  <am3d:camera>
                    <am3d:pos x="0" y="0" z="75336462"/>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m3d:postTrans dx="0" dy="0" dz="0"/>
                  </am3d:trans>
                  <am3d:raster rName="Office3DRenderer" rVer="16.0.8326">
                    <am3d:blip r:embed="rId9"/>
                  </am3d:raster>
                  <am3d:objViewport viewportSz="3223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Cloud Database">
                <a:extLst>
                  <a:ext uri="{FF2B5EF4-FFF2-40B4-BE49-F238E27FC236}">
                    <a16:creationId xmlns:a16="http://schemas.microsoft.com/office/drawing/2014/main" id="{5EDDAD52-CE44-EAD8-90EC-B31EF1AD29B1}"/>
                  </a:ext>
                </a:extLst>
              </p:cNvPr>
              <p:cNvPicPr>
                <a:picLocks noGrp="1" noRot="1" noChangeAspect="1" noMove="1" noResize="1" noEditPoints="1" noAdjustHandles="1" noChangeArrowheads="1" noChangeShapeType="1" noCrop="1"/>
              </p:cNvPicPr>
              <p:nvPr/>
            </p:nvPicPr>
            <p:blipFill>
              <a:blip r:embed="rId9"/>
              <a:stretch>
                <a:fillRect/>
              </a:stretch>
            </p:blipFill>
            <p:spPr>
              <a:xfrm>
                <a:off x="4125213" y="3836019"/>
                <a:ext cx="1808844" cy="1979489"/>
              </a:xfrm>
              <a:prstGeom prst="rect">
                <a:avLst/>
              </a:prstGeom>
            </p:spPr>
          </p:pic>
        </mc:Fallback>
      </mc:AlternateContent>
      <p:sp>
        <p:nvSpPr>
          <p:cNvPr id="31" name="Striped Right Arrow 30">
            <a:extLst>
              <a:ext uri="{FF2B5EF4-FFF2-40B4-BE49-F238E27FC236}">
                <a16:creationId xmlns:a16="http://schemas.microsoft.com/office/drawing/2014/main" id="{A9CA8D38-A407-D8FD-BB9A-C6C414C5A535}"/>
              </a:ext>
            </a:extLst>
          </p:cNvPr>
          <p:cNvSpPr/>
          <p:nvPr/>
        </p:nvSpPr>
        <p:spPr>
          <a:xfrm rot="9508068">
            <a:off x="5619902" y="4059550"/>
            <a:ext cx="2377440"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D93FEF4-D040-F305-FCDF-5551A9A65E75}"/>
              </a:ext>
            </a:extLst>
          </p:cNvPr>
          <p:cNvSpPr txBox="1"/>
          <p:nvPr/>
        </p:nvSpPr>
        <p:spPr>
          <a:xfrm>
            <a:off x="6295956" y="3836019"/>
            <a:ext cx="671749" cy="261610"/>
          </a:xfrm>
          <a:prstGeom prst="rect">
            <a:avLst/>
          </a:prstGeom>
          <a:noFill/>
        </p:spPr>
        <p:txBody>
          <a:bodyPr wrap="square" rtlCol="0">
            <a:spAutoFit/>
          </a:bodyPr>
          <a:lstStyle/>
          <a:p>
            <a:r>
              <a:rPr lang="en-US" sz="1100" dirty="0"/>
              <a:t>pull</a:t>
            </a:r>
          </a:p>
        </p:txBody>
      </p:sp>
      <p:sp>
        <p:nvSpPr>
          <p:cNvPr id="33" name="Google Shape;133;g24dc731f540_0_75">
            <a:extLst>
              <a:ext uri="{FF2B5EF4-FFF2-40B4-BE49-F238E27FC236}">
                <a16:creationId xmlns:a16="http://schemas.microsoft.com/office/drawing/2014/main" id="{8260CEFA-9B98-384D-E747-7AC932B38F33}"/>
              </a:ext>
            </a:extLst>
          </p:cNvPr>
          <p:cNvSpPr txBox="1"/>
          <p:nvPr/>
        </p:nvSpPr>
        <p:spPr>
          <a:xfrm>
            <a:off x="7794287" y="769717"/>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b="0" i="0" u="none" strike="noStrike" cap="none" dirty="0">
                <a:solidFill>
                  <a:srgbClr val="262626"/>
                </a:solidFill>
                <a:latin typeface="Arial"/>
                <a:ea typeface="Arial"/>
                <a:cs typeface="Arial"/>
                <a:sym typeface="Arial"/>
              </a:rPr>
              <a:t>Container Image Registry</a:t>
            </a:r>
            <a:endParaRPr sz="2000" b="0" i="0" u="none" strike="noStrike" cap="none" dirty="0">
              <a:solidFill>
                <a:srgbClr val="000000"/>
              </a:solidFill>
              <a:latin typeface="Arial"/>
              <a:ea typeface="Arial"/>
              <a:cs typeface="Arial"/>
              <a:sym typeface="Arial"/>
            </a:endParaRPr>
          </a:p>
        </p:txBody>
      </p:sp>
      <p:pic>
        <p:nvPicPr>
          <p:cNvPr id="34" name="Graphic 33">
            <a:extLst>
              <a:ext uri="{FF2B5EF4-FFF2-40B4-BE49-F238E27FC236}">
                <a16:creationId xmlns:a16="http://schemas.microsoft.com/office/drawing/2014/main" id="{E468F56B-2435-A2F7-48E0-E238B42691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3916" y="1295405"/>
            <a:ext cx="3281703" cy="4030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par>
                          <p:cTn id="11" fill="hold">
                            <p:stCondLst>
                              <p:cond delay="1500"/>
                            </p:stCondLst>
                            <p:childTnLst>
                              <p:par>
                                <p:cTn id="12" presetID="1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300"/>
                                        <p:tgtEl>
                                          <p:spTgt spid="11"/>
                                        </p:tgtEl>
                                        <p:attrNameLst>
                                          <p:attrName>ppt_y</p:attrName>
                                        </p:attrNameLst>
                                      </p:cBhvr>
                                      <p:tavLst>
                                        <p:tav tm="0">
                                          <p:val>
                                            <p:strVal val="#ppt_y+#ppt_h*1.125000"/>
                                          </p:val>
                                        </p:tav>
                                        <p:tav tm="100000">
                                          <p:val>
                                            <p:strVal val="#ppt_y"/>
                                          </p:val>
                                        </p:tav>
                                      </p:tavLst>
                                    </p:anim>
                                    <p:animEffect transition="in" filter="wipe(up)">
                                      <p:cBhvr>
                                        <p:cTn id="15" dur="300"/>
                                        <p:tgtEl>
                                          <p:spTgt spid="11"/>
                                        </p:tgtEl>
                                      </p:cBhvr>
                                    </p:animEffect>
                                  </p:childTnLst>
                                </p:cTn>
                              </p:par>
                            </p:childTnLst>
                          </p:cTn>
                        </p:par>
                        <p:par>
                          <p:cTn id="16" fill="hold">
                            <p:stCondLst>
                              <p:cond delay="1800"/>
                            </p:stCondLst>
                            <p:childTnLst>
                              <p:par>
                                <p:cTn id="17" presetID="1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300"/>
                                        <p:tgtEl>
                                          <p:spTgt spid="13"/>
                                        </p:tgtEl>
                                        <p:attrNameLst>
                                          <p:attrName>ppt_y</p:attrName>
                                        </p:attrNameLst>
                                      </p:cBhvr>
                                      <p:tavLst>
                                        <p:tav tm="0">
                                          <p:val>
                                            <p:strVal val="#ppt_y+#ppt_h*1.125000"/>
                                          </p:val>
                                        </p:tav>
                                        <p:tav tm="100000">
                                          <p:val>
                                            <p:strVal val="#ppt_y"/>
                                          </p:val>
                                        </p:tav>
                                      </p:tavLst>
                                    </p:anim>
                                    <p:animEffect transition="in" filter="wipe(up)">
                                      <p:cBhvr>
                                        <p:cTn id="20" dur="300"/>
                                        <p:tgtEl>
                                          <p:spTgt spid="13"/>
                                        </p:tgtEl>
                                      </p:cBhvr>
                                    </p:animEffect>
                                  </p:childTnLst>
                                </p:cTn>
                              </p:par>
                            </p:childTnLst>
                          </p:cTn>
                        </p:par>
                        <p:par>
                          <p:cTn id="21" fill="hold">
                            <p:stCondLst>
                              <p:cond delay="2100"/>
                            </p:stCondLst>
                            <p:childTnLst>
                              <p:par>
                                <p:cTn id="22" presetID="1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300"/>
                                        <p:tgtEl>
                                          <p:spTgt spid="12"/>
                                        </p:tgtEl>
                                        <p:attrNameLst>
                                          <p:attrName>ppt_y</p:attrName>
                                        </p:attrNameLst>
                                      </p:cBhvr>
                                      <p:tavLst>
                                        <p:tav tm="0">
                                          <p:val>
                                            <p:strVal val="#ppt_y+#ppt_h*1.125000"/>
                                          </p:val>
                                        </p:tav>
                                        <p:tav tm="100000">
                                          <p:val>
                                            <p:strVal val="#ppt_y"/>
                                          </p:val>
                                        </p:tav>
                                      </p:tavLst>
                                    </p:anim>
                                    <p:animEffect transition="in" filter="wipe(up)">
                                      <p:cBhvr>
                                        <p:cTn id="25" dur="300"/>
                                        <p:tgtEl>
                                          <p:spTgt spid="12"/>
                                        </p:tgtEl>
                                      </p:cBhvr>
                                    </p:animEffect>
                                  </p:childTnLst>
                                </p:cTn>
                              </p:par>
                            </p:childTnLst>
                          </p:cTn>
                        </p:par>
                        <p:par>
                          <p:cTn id="26" fill="hold">
                            <p:stCondLst>
                              <p:cond delay="2400"/>
                            </p:stCondLst>
                            <p:childTnLst>
                              <p:par>
                                <p:cTn id="27" presetID="9" presetClass="entr" presetSubtype="0" fill="hold" grpId="0" nodeType="afterEffect">
                                  <p:stCondLst>
                                    <p:cond delay="30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200"/>
                            </p:stCondLst>
                            <p:childTnLst>
                              <p:par>
                                <p:cTn id="43" presetID="9" presetClass="entr" presetSubtype="0" fill="hold" grpId="0" nodeType="after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dissolv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3" grpId="0" animBg="1"/>
      <p:bldP spid="16" grpId="0" animBg="1"/>
      <p:bldP spid="20" grpId="0" animBg="1"/>
      <p:bldP spid="20" grpId="1" animBg="1"/>
      <p:bldP spid="21" grpId="0" animBg="1"/>
      <p:bldP spid="21" grpId="1" animBg="1"/>
      <p:bldP spid="22" grpId="0" animBg="1"/>
      <p:bldP spid="22" grpId="1" animBg="1"/>
      <p:bldP spid="24" grpId="0"/>
      <p:bldP spid="25" grpId="0"/>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5" name="Group 4">
            <a:extLst>
              <a:ext uri="{FF2B5EF4-FFF2-40B4-BE49-F238E27FC236}">
                <a16:creationId xmlns:a16="http://schemas.microsoft.com/office/drawing/2014/main" id="{5DA66A5A-0E1E-CE4C-D626-43832A382318}"/>
              </a:ext>
            </a:extLst>
          </p:cNvPr>
          <p:cNvGrpSpPr/>
          <p:nvPr/>
        </p:nvGrpSpPr>
        <p:grpSpPr>
          <a:xfrm>
            <a:off x="4480393" y="1600200"/>
            <a:ext cx="2743200" cy="2743200"/>
            <a:chOff x="2737104" y="1600200"/>
            <a:chExt cx="2743200" cy="2743200"/>
          </a:xfrm>
        </p:grpSpPr>
        <p:sp>
          <p:nvSpPr>
            <p:cNvPr id="6" name="Oval 5">
              <a:extLst>
                <a:ext uri="{FF2B5EF4-FFF2-40B4-BE49-F238E27FC236}">
                  <a16:creationId xmlns:a16="http://schemas.microsoft.com/office/drawing/2014/main" id="{3DC871B8-F9BE-C550-EEC6-67A37B03149F}"/>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9" name="Group 8">
              <a:extLst>
                <a:ext uri="{FF2B5EF4-FFF2-40B4-BE49-F238E27FC236}">
                  <a16:creationId xmlns:a16="http://schemas.microsoft.com/office/drawing/2014/main" id="{BFCD5878-5C09-2AF3-33D0-C1887F46E07D}"/>
                </a:ext>
              </a:extLst>
            </p:cNvPr>
            <p:cNvGrpSpPr/>
            <p:nvPr/>
          </p:nvGrpSpPr>
          <p:grpSpPr>
            <a:xfrm>
              <a:off x="3779841" y="2926423"/>
              <a:ext cx="1652337" cy="899096"/>
              <a:chOff x="3779841" y="2926423"/>
              <a:chExt cx="1652337" cy="899096"/>
            </a:xfrm>
          </p:grpSpPr>
          <p:sp>
            <p:nvSpPr>
              <p:cNvPr id="10" name="TextBox 9">
                <a:extLst>
                  <a:ext uri="{FF2B5EF4-FFF2-40B4-BE49-F238E27FC236}">
                    <a16:creationId xmlns:a16="http://schemas.microsoft.com/office/drawing/2014/main" id="{7F0E53F9-59BA-109D-AA89-6A35D391B633}"/>
                  </a:ext>
                </a:extLst>
              </p:cNvPr>
              <p:cNvSpPr txBox="1"/>
              <p:nvPr/>
            </p:nvSpPr>
            <p:spPr>
              <a:xfrm>
                <a:off x="3779841"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1" name="Picture 10">
                <a:extLst>
                  <a:ext uri="{FF2B5EF4-FFF2-40B4-BE49-F238E27FC236}">
                    <a16:creationId xmlns:a16="http://schemas.microsoft.com/office/drawing/2014/main" id="{0A7317B0-A2A8-E343-9B95-87517F91C1CE}"/>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2" name="Picture 4" descr="The unpredictable legal implications of Trump's Twitter-blocking defeat -  Harvard Law School | Harvard Law School">
                <a:extLst>
                  <a:ext uri="{FF2B5EF4-FFF2-40B4-BE49-F238E27FC236}">
                    <a16:creationId xmlns:a16="http://schemas.microsoft.com/office/drawing/2014/main" id="{018BA414-CA6D-7BB5-A989-98EA19D663D6}"/>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grpSp>
        <p:nvGrpSpPr>
          <p:cNvPr id="13" name="Group 12">
            <a:extLst>
              <a:ext uri="{FF2B5EF4-FFF2-40B4-BE49-F238E27FC236}">
                <a16:creationId xmlns:a16="http://schemas.microsoft.com/office/drawing/2014/main" id="{817CDAAD-FC76-391D-4BAE-B8D52A94E154}"/>
              </a:ext>
            </a:extLst>
          </p:cNvPr>
          <p:cNvGrpSpPr/>
          <p:nvPr/>
        </p:nvGrpSpPr>
        <p:grpSpPr>
          <a:xfrm>
            <a:off x="4480393" y="1600200"/>
            <a:ext cx="2743200" cy="2743200"/>
            <a:chOff x="6223683" y="1600200"/>
            <a:chExt cx="2743200" cy="2743200"/>
          </a:xfrm>
        </p:grpSpPr>
        <p:sp>
          <p:nvSpPr>
            <p:cNvPr id="14" name="Oval 13">
              <a:extLst>
                <a:ext uri="{FF2B5EF4-FFF2-40B4-BE49-F238E27FC236}">
                  <a16:creationId xmlns:a16="http://schemas.microsoft.com/office/drawing/2014/main" id="{BBCDB59C-3EA5-E243-CE84-0A0AF6198CC7}"/>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5" name="Group 14">
              <a:extLst>
                <a:ext uri="{FF2B5EF4-FFF2-40B4-BE49-F238E27FC236}">
                  <a16:creationId xmlns:a16="http://schemas.microsoft.com/office/drawing/2014/main" id="{4DB7BB43-92DE-DAF2-7D97-28C481B6AD04}"/>
                </a:ext>
              </a:extLst>
            </p:cNvPr>
            <p:cNvGrpSpPr/>
            <p:nvPr/>
          </p:nvGrpSpPr>
          <p:grpSpPr>
            <a:xfrm>
              <a:off x="6747285" y="2907528"/>
              <a:ext cx="1652337" cy="917991"/>
              <a:chOff x="6747285" y="2907528"/>
              <a:chExt cx="1652337" cy="917991"/>
            </a:xfrm>
          </p:grpSpPr>
          <p:sp>
            <p:nvSpPr>
              <p:cNvPr id="16" name="TextBox 15">
                <a:extLst>
                  <a:ext uri="{FF2B5EF4-FFF2-40B4-BE49-F238E27FC236}">
                    <a16:creationId xmlns:a16="http://schemas.microsoft.com/office/drawing/2014/main" id="{AD34C7B1-6D46-C21C-0AE9-39650F7A16DB}"/>
                  </a:ext>
                </a:extLst>
              </p:cNvPr>
              <p:cNvSpPr txBox="1"/>
              <p:nvPr/>
            </p:nvSpPr>
            <p:spPr>
              <a:xfrm>
                <a:off x="6747285"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7" name="Picture 16">
                <a:extLst>
                  <a:ext uri="{FF2B5EF4-FFF2-40B4-BE49-F238E27FC236}">
                    <a16:creationId xmlns:a16="http://schemas.microsoft.com/office/drawing/2014/main" id="{2412749C-8AE4-259E-F241-7376EFBB1BB0}"/>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8" name="Picture 4" descr="The unpredictable legal implications of Trump's Twitter-blocking defeat -  Harvard Law School | Harvard Law School">
                <a:extLst>
                  <a:ext uri="{FF2B5EF4-FFF2-40B4-BE49-F238E27FC236}">
                    <a16:creationId xmlns:a16="http://schemas.microsoft.com/office/drawing/2014/main" id="{993C95B6-80BE-9FFB-AAC7-5D22C196BBCB}"/>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4023193"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4023191"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C6F41CB6-0006-67DA-1EC0-9C4306C1EF14}"/>
              </a:ext>
            </a:extLst>
          </p:cNvPr>
          <p:cNvSpPr/>
          <p:nvPr/>
        </p:nvSpPr>
        <p:spPr>
          <a:xfrm>
            <a:off x="4023193" y="1600200"/>
            <a:ext cx="3657600" cy="3657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About us</a:t>
            </a:r>
          </a:p>
        </p:txBody>
      </p:sp>
    </p:spTree>
    <p:extLst>
      <p:ext uri="{BB962C8B-B14F-4D97-AF65-F5344CB8AC3E}">
        <p14:creationId xmlns:p14="http://schemas.microsoft.com/office/powerpoint/2010/main" val="305343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970743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519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2615 L 0 0.92547 " pathEditMode="relative" rAng="0" ptsTypes="AA">
                                      <p:cBhvr>
                                        <p:cTn id="6" dur="500" fill="hold"/>
                                        <p:tgtEl>
                                          <p:spTgt spid="97"/>
                                        </p:tgtEl>
                                        <p:attrNameLst>
                                          <p:attrName>ppt_x</p:attrName>
                                          <p:attrName>ppt_y</p:attrName>
                                        </p:attrNameLst>
                                      </p:cBhvr>
                                      <p:rCtr x="0" y="4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4615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679608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62666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1471156391"/>
                  </p:ext>
                </p:extLst>
              </p:nvPr>
            </p:nvGraphicFramePr>
            <p:xfrm>
              <a:off x="5590331" y="1291522"/>
              <a:ext cx="3646599" cy="3646598"/>
            </p:xfrm>
            <a:graphic>
              <a:graphicData uri="http://schemas.microsoft.com/office/drawing/2017/model3d">
                <am3d:model3d r:embed="rId3">
                  <am3d:spPr>
                    <a:xfrm>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a:off x="5590331" y="1291522"/>
                <a:ext cx="3646599" cy="3646598"/>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937784974"/>
                  </p:ext>
                </p:extLst>
              </p:nvPr>
            </p:nvGraphicFramePr>
            <p:xfrm rot="2245777">
              <a:off x="5590331" y="1291522"/>
              <a:ext cx="3646599" cy="3646598"/>
            </p:xfrm>
            <a:graphic>
              <a:graphicData uri="http://schemas.microsoft.com/office/drawing/2017/model3d">
                <am3d:model3d r:embed="rId3">
                  <am3d:spPr>
                    <a:xfrm rot="2245777">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rot="2245777">
                <a:off x="5590331" y="1291522"/>
                <a:ext cx="3646599" cy="3646598"/>
              </a:xfrm>
              <a:prstGeom prst="rect">
                <a:avLst/>
              </a:prstGeom>
            </p:spPr>
          </p:pic>
        </mc:Fallback>
      </mc:AlternateContent>
    </p:spTree>
    <p:extLst>
      <p:ext uri="{BB962C8B-B14F-4D97-AF65-F5344CB8AC3E}">
        <p14:creationId xmlns:p14="http://schemas.microsoft.com/office/powerpoint/2010/main" val="459136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sp>
        <p:nvSpPr>
          <p:cNvPr id="145" name="Google Shape;145;g24dc731f540_0_85"/>
          <p:cNvSpPr txBox="1"/>
          <p:nvPr/>
        </p:nvSpPr>
        <p:spPr>
          <a:xfrm>
            <a:off x="5625480" y="1123197"/>
            <a:ext cx="6279744" cy="3770763"/>
          </a:xfrm>
          <a:prstGeom prst="rect">
            <a:avLst/>
          </a:prstGeom>
          <a:noFill/>
          <a:ln>
            <a:noFill/>
          </a:ln>
        </p:spPr>
        <p:txBody>
          <a:bodyPr spcFirstLastPara="1" wrap="square" lIns="91425" tIns="45700" rIns="91425" bIns="45700" anchor="ctr" anchorCtr="0">
            <a:normAutofit/>
          </a:bodyPr>
          <a:lstStyle/>
          <a:p>
            <a:pPr marL="285750" indent="-285750">
              <a:lnSpc>
                <a:spcPct val="90000"/>
              </a:lnSpc>
              <a:buClr>
                <a:srgbClr val="262626"/>
              </a:buClr>
              <a:buSzPts val="1800"/>
              <a:buFont typeface="Arial" panose="020B0604020202020204" pitchFamily="34" charset="0"/>
              <a:buChar char="•"/>
            </a:pPr>
            <a:r>
              <a:rPr lang="en-US" sz="1800" dirty="0">
                <a:solidFill>
                  <a:srgbClr val="262626"/>
                </a:solidFill>
              </a:rPr>
              <a:t>Deploy and Manage Containerized Applications on Distributed Compute At-Scale</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Container Scheduling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Container Networking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Declarative Configuration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Self Healing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Service Discovery &amp; Load Balancing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Horizontal Scaling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Automated Rollouts and Rollbacks</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Storage Orchestration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Configuration Management</a:t>
            </a: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78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A8D80C07-E5F2-C78D-0BE8-BA4987D09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1390" y="1166201"/>
            <a:ext cx="5519759" cy="4139819"/>
          </a:xfrm>
          <a:prstGeom prst="rect">
            <a:avLst/>
          </a:prstGeom>
        </p:spPr>
      </p:pic>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4FB2E9D7-F841-9C36-919D-77C8311ED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554" y="5309922"/>
            <a:ext cx="6209429" cy="13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94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920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8" name="Group 17">
            <a:extLst>
              <a:ext uri="{FF2B5EF4-FFF2-40B4-BE49-F238E27FC236}">
                <a16:creationId xmlns:a16="http://schemas.microsoft.com/office/drawing/2014/main" id="{C3161273-A3B1-34AF-63B2-FAEDFB8251B1}"/>
              </a:ext>
            </a:extLst>
          </p:cNvPr>
          <p:cNvGrpSpPr/>
          <p:nvPr/>
        </p:nvGrpSpPr>
        <p:grpSpPr>
          <a:xfrm>
            <a:off x="6223683" y="1600200"/>
            <a:ext cx="2743200" cy="2743200"/>
            <a:chOff x="6223683" y="1600200"/>
            <a:chExt cx="2743200" cy="2743200"/>
          </a:xfrm>
        </p:grpSpPr>
        <p:sp>
          <p:nvSpPr>
            <p:cNvPr id="8" name="Oval 7">
              <a:extLst>
                <a:ext uri="{FF2B5EF4-FFF2-40B4-BE49-F238E27FC236}">
                  <a16:creationId xmlns:a16="http://schemas.microsoft.com/office/drawing/2014/main" id="{0A974EFE-B655-2AC3-9373-303EB5A48B1D}"/>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6" name="Group 15">
              <a:extLst>
                <a:ext uri="{FF2B5EF4-FFF2-40B4-BE49-F238E27FC236}">
                  <a16:creationId xmlns:a16="http://schemas.microsoft.com/office/drawing/2014/main" id="{F72921BF-232F-D641-076F-62786A921959}"/>
                </a:ext>
              </a:extLst>
            </p:cNvPr>
            <p:cNvGrpSpPr/>
            <p:nvPr/>
          </p:nvGrpSpPr>
          <p:grpSpPr>
            <a:xfrm>
              <a:off x="6747285" y="2907528"/>
              <a:ext cx="1652337" cy="952497"/>
              <a:chOff x="6747285" y="2907528"/>
              <a:chExt cx="1652337" cy="952497"/>
            </a:xfrm>
          </p:grpSpPr>
          <p:sp>
            <p:nvSpPr>
              <p:cNvPr id="6" name="TextBox 5">
                <a:extLst>
                  <a:ext uri="{FF2B5EF4-FFF2-40B4-BE49-F238E27FC236}">
                    <a16:creationId xmlns:a16="http://schemas.microsoft.com/office/drawing/2014/main" id="{23BB28FC-9916-64E1-F0DE-3A28EC184BBD}"/>
                  </a:ext>
                </a:extLst>
              </p:cNvPr>
              <p:cNvSpPr txBox="1"/>
              <p:nvPr/>
            </p:nvSpPr>
            <p:spPr>
              <a:xfrm>
                <a:off x="6747285"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3" name="Picture 12">
                <a:extLst>
                  <a:ext uri="{FF2B5EF4-FFF2-40B4-BE49-F238E27FC236}">
                    <a16:creationId xmlns:a16="http://schemas.microsoft.com/office/drawing/2014/main" id="{0B125619-B8EC-D780-C437-DC5097E56C3D}"/>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4" name="Picture 4" descr="The unpredictable legal implications of Trump's Twitter-blocking defeat -  Harvard Law School | Harvard Law School">
                <a:extLst>
                  <a:ext uri="{FF2B5EF4-FFF2-40B4-BE49-F238E27FC236}">
                    <a16:creationId xmlns:a16="http://schemas.microsoft.com/office/drawing/2014/main" id="{09BB33F1-FBC3-839B-4A82-1339852BD223}"/>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grpSp>
        <p:nvGrpSpPr>
          <p:cNvPr id="17" name="Group 16">
            <a:extLst>
              <a:ext uri="{FF2B5EF4-FFF2-40B4-BE49-F238E27FC236}">
                <a16:creationId xmlns:a16="http://schemas.microsoft.com/office/drawing/2014/main" id="{25630927-3FE5-462A-9319-E33F4BFCB4A3}"/>
              </a:ext>
            </a:extLst>
          </p:cNvPr>
          <p:cNvGrpSpPr/>
          <p:nvPr/>
        </p:nvGrpSpPr>
        <p:grpSpPr>
          <a:xfrm>
            <a:off x="2737104" y="1600200"/>
            <a:ext cx="2743200" cy="2743200"/>
            <a:chOff x="2737104" y="1600200"/>
            <a:chExt cx="2743200" cy="2743200"/>
          </a:xfrm>
        </p:grpSpPr>
        <p:sp>
          <p:nvSpPr>
            <p:cNvPr id="7" name="Oval 6">
              <a:extLst>
                <a:ext uri="{FF2B5EF4-FFF2-40B4-BE49-F238E27FC236}">
                  <a16:creationId xmlns:a16="http://schemas.microsoft.com/office/drawing/2014/main" id="{94ED6104-2AF0-AEFF-68BB-8C3155F287B9}"/>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15" name="Group 14">
              <a:extLst>
                <a:ext uri="{FF2B5EF4-FFF2-40B4-BE49-F238E27FC236}">
                  <a16:creationId xmlns:a16="http://schemas.microsoft.com/office/drawing/2014/main" id="{60B87943-CF1A-4581-BF30-43F00E954559}"/>
                </a:ext>
              </a:extLst>
            </p:cNvPr>
            <p:cNvGrpSpPr/>
            <p:nvPr/>
          </p:nvGrpSpPr>
          <p:grpSpPr>
            <a:xfrm>
              <a:off x="3779841" y="2926423"/>
              <a:ext cx="1652337" cy="933602"/>
              <a:chOff x="3779841" y="2926423"/>
              <a:chExt cx="1652337" cy="933602"/>
            </a:xfrm>
          </p:grpSpPr>
          <p:sp>
            <p:nvSpPr>
              <p:cNvPr id="5" name="TextBox 4">
                <a:extLst>
                  <a:ext uri="{FF2B5EF4-FFF2-40B4-BE49-F238E27FC236}">
                    <a16:creationId xmlns:a16="http://schemas.microsoft.com/office/drawing/2014/main" id="{DB3A7FF5-BA98-44C7-C224-91B58F761FF2}"/>
                  </a:ext>
                </a:extLst>
              </p:cNvPr>
              <p:cNvSpPr txBox="1"/>
              <p:nvPr/>
            </p:nvSpPr>
            <p:spPr>
              <a:xfrm>
                <a:off x="3779841"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2" name="Picture 11">
                <a:extLst>
                  <a:ext uri="{FF2B5EF4-FFF2-40B4-BE49-F238E27FC236}">
                    <a16:creationId xmlns:a16="http://schemas.microsoft.com/office/drawing/2014/main" id="{93E3BE20-9981-5B22-6E8A-02D105FD5D13}"/>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028" name="Picture 4" descr="The unpredictable legal implications of Trump's Twitter-blocking defeat -  Harvard Law School | Harvard Law School">
                <a:extLst>
                  <a:ext uri="{FF2B5EF4-FFF2-40B4-BE49-F238E27FC236}">
                    <a16:creationId xmlns:a16="http://schemas.microsoft.com/office/drawing/2014/main" id="{D6C402A4-CE21-9663-1083-D7BF55A3ACFC}"/>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134778"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8399622"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0175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4693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5729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7210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stretch>
            <a:fillRect/>
          </a:stretch>
        </p:blipFill>
        <p:spPr>
          <a:xfrm>
            <a:off x="3519567" y="3798297"/>
            <a:ext cx="1157352" cy="1121184"/>
          </a:xfrm>
          <a:prstGeom prst="rect">
            <a:avLst/>
          </a:prstGeom>
        </p:spPr>
      </p:pic>
    </p:spTree>
    <p:extLst>
      <p:ext uri="{BB962C8B-B14F-4D97-AF65-F5344CB8AC3E}">
        <p14:creationId xmlns:p14="http://schemas.microsoft.com/office/powerpoint/2010/main" val="4049946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sp>
        <p:nvSpPr>
          <p:cNvPr id="151" name="Google Shape;151;g24dc731f540_0_90"/>
          <p:cNvSpPr txBox="1"/>
          <p:nvPr/>
        </p:nvSpPr>
        <p:spPr>
          <a:xfrm>
            <a:off x="5341735" y="5373442"/>
            <a:ext cx="4388597"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Enables networking in Kubernetes with advanced security and observability</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alphaModFix amt="50000"/>
          </a:blip>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alphaModFix amt="50000"/>
          </a:blip>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alphaModFix amt="50000"/>
          </a:blip>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alphaModFix amt="50000"/>
          </a:blip>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alphaModFix amt="50000"/>
          </a:blip>
          <a:stretch>
            <a:fillRect/>
          </a:stretch>
        </p:blipFill>
        <p:spPr>
          <a:xfrm>
            <a:off x="3519567" y="3798297"/>
            <a:ext cx="1157352" cy="1121184"/>
          </a:xfrm>
          <a:prstGeom prst="rect">
            <a:avLst/>
          </a:prstGeom>
        </p:spPr>
      </p:pic>
      <p:pic>
        <p:nvPicPr>
          <p:cNvPr id="3" name="Graphic 2">
            <a:extLst>
              <a:ext uri="{FF2B5EF4-FFF2-40B4-BE49-F238E27FC236}">
                <a16:creationId xmlns:a16="http://schemas.microsoft.com/office/drawing/2014/main" id="{8B25F24F-8E9A-3AB1-B358-B53B45FB72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4285" y="1764364"/>
            <a:ext cx="3507119" cy="3889713"/>
          </a:xfrm>
          <a:prstGeom prst="rect">
            <a:avLst/>
          </a:prstGeom>
        </p:spPr>
      </p:pic>
    </p:spTree>
    <p:extLst>
      <p:ext uri="{BB962C8B-B14F-4D97-AF65-F5344CB8AC3E}">
        <p14:creationId xmlns:p14="http://schemas.microsoft.com/office/powerpoint/2010/main" val="374531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1177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433568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27940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2017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86318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
        <p:nvSpPr>
          <p:cNvPr id="40" name="Rounded Rectangle 39">
            <a:extLst>
              <a:ext uri="{FF2B5EF4-FFF2-40B4-BE49-F238E27FC236}">
                <a16:creationId xmlns:a16="http://schemas.microsoft.com/office/drawing/2014/main" id="{F244CAEB-500B-83CB-34AC-FCE30FAEF6C0}"/>
              </a:ext>
            </a:extLst>
          </p:cNvPr>
          <p:cNvSpPr/>
          <p:nvPr/>
        </p:nvSpPr>
        <p:spPr>
          <a:xfrm>
            <a:off x="770965" y="1482436"/>
            <a:ext cx="6902823" cy="4918364"/>
          </a:xfrm>
          <a:prstGeom prst="roundRect">
            <a:avLst/>
          </a:prstGeom>
          <a:solidFill>
            <a:schemeClr val="accent2">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4400" dirty="0">
                <a:solidFill>
                  <a:srgbClr val="002060"/>
                </a:solidFill>
              </a:rPr>
              <a:t>Chart</a:t>
            </a:r>
          </a:p>
        </p:txBody>
      </p:sp>
      <p:pic>
        <p:nvPicPr>
          <p:cNvPr id="5" name="Graphic 4">
            <a:extLst>
              <a:ext uri="{FF2B5EF4-FFF2-40B4-BE49-F238E27FC236}">
                <a16:creationId xmlns:a16="http://schemas.microsoft.com/office/drawing/2014/main" id="{57810725-9559-7A9E-7FA8-D81DA903E5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7602" y="5143500"/>
            <a:ext cx="1219200" cy="1257300"/>
          </a:xfrm>
          <a:prstGeom prst="rect">
            <a:avLst/>
          </a:prstGeom>
        </p:spPr>
      </p:pic>
    </p:spTree>
    <p:extLst>
      <p:ext uri="{BB962C8B-B14F-4D97-AF65-F5344CB8AC3E}">
        <p14:creationId xmlns:p14="http://schemas.microsoft.com/office/powerpoint/2010/main" val="382187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9356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74084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88144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extLst>
                  <p:ext uri="{D42A27DB-BD31-4B8C-83A1-F6EECF244321}">
                    <p14:modId xmlns:p14="http://schemas.microsoft.com/office/powerpoint/2010/main" val="3075815279"/>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extLst>
                  <p:ext uri="{D42A27DB-BD31-4B8C-83A1-F6EECF244321}">
                    <p14:modId xmlns:p14="http://schemas.microsoft.com/office/powerpoint/2010/main" val="3521784127"/>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5"/>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5"/>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extLst>
                  <p:ext uri="{D42A27DB-BD31-4B8C-83A1-F6EECF244321}">
                    <p14:modId xmlns:p14="http://schemas.microsoft.com/office/powerpoint/2010/main" val="2739112162"/>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5"/>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5"/>
              <a:stretch>
                <a:fillRect/>
              </a:stretch>
            </p:blipFill>
            <p:spPr>
              <a:xfrm>
                <a:off x="5273348" y="2697480"/>
                <a:ext cx="891222" cy="3010030"/>
              </a:xfrm>
              <a:prstGeom prst="rect">
                <a:avLst/>
              </a:prstGeom>
            </p:spPr>
          </p:pic>
        </mc:Fallback>
      </mc:AlternateContent>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2708">
            <a:off x="3161060" y="1211614"/>
            <a:ext cx="1428529" cy="142852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nvGraphicFramePr>
            <p:xfrm>
              <a:off x="2086396"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2086396"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nvGraphicFramePr>
            <p:xfrm>
              <a:off x="8414540"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8414540" y="2697480"/>
                <a:ext cx="891222" cy="3010030"/>
              </a:xfrm>
              <a:prstGeom prst="rect">
                <a:avLst/>
              </a:prstGeom>
            </p:spPr>
          </p:pic>
        </mc:Fallback>
      </mc:AlternateContent>
      <p:sp>
        <p:nvSpPr>
          <p:cNvPr id="6" name="TextBox 5">
            <a:extLst>
              <a:ext uri="{FF2B5EF4-FFF2-40B4-BE49-F238E27FC236}">
                <a16:creationId xmlns:a16="http://schemas.microsoft.com/office/drawing/2014/main" id="{157DE907-8F36-B8E5-BAF0-EE5C97CE3DA2}"/>
              </a:ext>
            </a:extLst>
          </p:cNvPr>
          <p:cNvSpPr txBox="1"/>
          <p:nvPr/>
        </p:nvSpPr>
        <p:spPr>
          <a:xfrm>
            <a:off x="1765939" y="5623560"/>
            <a:ext cx="1955036" cy="646331"/>
          </a:xfrm>
          <a:prstGeom prst="rect">
            <a:avLst/>
          </a:prstGeom>
          <a:noFill/>
        </p:spPr>
        <p:txBody>
          <a:bodyPr wrap="square" rtlCol="0">
            <a:spAutoFit/>
          </a:bodyPr>
          <a:lstStyle/>
          <a:p>
            <a:r>
              <a:rPr lang="en-US" sz="3600" dirty="0"/>
              <a:t>Metrics</a:t>
            </a:r>
          </a:p>
        </p:txBody>
      </p:sp>
      <p:sp>
        <p:nvSpPr>
          <p:cNvPr id="7" name="TextBox 6">
            <a:extLst>
              <a:ext uri="{FF2B5EF4-FFF2-40B4-BE49-F238E27FC236}">
                <a16:creationId xmlns:a16="http://schemas.microsoft.com/office/drawing/2014/main" id="{43AAFAB7-97BC-C5D9-3D45-4F549C75B8F3}"/>
              </a:ext>
            </a:extLst>
          </p:cNvPr>
          <p:cNvSpPr txBox="1"/>
          <p:nvPr/>
        </p:nvSpPr>
        <p:spPr>
          <a:xfrm>
            <a:off x="5164172" y="5623560"/>
            <a:ext cx="1955036" cy="646331"/>
          </a:xfrm>
          <a:prstGeom prst="rect">
            <a:avLst/>
          </a:prstGeom>
          <a:noFill/>
        </p:spPr>
        <p:txBody>
          <a:bodyPr wrap="square" rtlCol="0">
            <a:spAutoFit/>
          </a:bodyPr>
          <a:lstStyle/>
          <a:p>
            <a:r>
              <a:rPr lang="en-US" sz="3600" dirty="0"/>
              <a:t>Logs</a:t>
            </a:r>
          </a:p>
        </p:txBody>
      </p:sp>
      <p:sp>
        <p:nvSpPr>
          <p:cNvPr id="8" name="TextBox 7">
            <a:extLst>
              <a:ext uri="{FF2B5EF4-FFF2-40B4-BE49-F238E27FC236}">
                <a16:creationId xmlns:a16="http://schemas.microsoft.com/office/drawing/2014/main" id="{B6CFD693-DAFC-B44F-A34F-E70C95644AE7}"/>
              </a:ext>
            </a:extLst>
          </p:cNvPr>
          <p:cNvSpPr txBox="1"/>
          <p:nvPr/>
        </p:nvSpPr>
        <p:spPr>
          <a:xfrm>
            <a:off x="8073845" y="5623560"/>
            <a:ext cx="1955036" cy="646331"/>
          </a:xfrm>
          <a:prstGeom prst="rect">
            <a:avLst/>
          </a:prstGeom>
          <a:noFill/>
        </p:spPr>
        <p:txBody>
          <a:bodyPr wrap="square" rtlCol="0">
            <a:spAutoFit/>
          </a:bodyPr>
          <a:lstStyle/>
          <a:p>
            <a:r>
              <a:rPr lang="en-US" sz="3600" dirty="0"/>
              <a:t>Traces</a:t>
            </a:r>
          </a:p>
        </p:txBody>
      </p:sp>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extLst>
      <p:ext uri="{BB962C8B-B14F-4D97-AF65-F5344CB8AC3E}">
        <p14:creationId xmlns:p14="http://schemas.microsoft.com/office/powerpoint/2010/main" val="414058841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Metrics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Monitoring toolkit that collects and stores metrics as time series data</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D036B754-B53B-17C4-7A7D-38446A36BF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6386" y="1932214"/>
            <a:ext cx="4191000" cy="3632200"/>
          </a:xfrm>
          <a:prstGeom prst="rect">
            <a:avLst/>
          </a:prstGeom>
        </p:spPr>
      </p:pic>
    </p:spTree>
    <p:extLst>
      <p:ext uri="{BB962C8B-B14F-4D97-AF65-F5344CB8AC3E}">
        <p14:creationId xmlns:p14="http://schemas.microsoft.com/office/powerpoint/2010/main" val="1561369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EE0DF836-EA89-DAE1-C394-8682B732551A}"/>
              </a:ext>
            </a:extLst>
          </p:cNvPr>
          <p:cNvSpPr txBox="1"/>
          <p:nvPr/>
        </p:nvSpPr>
        <p:spPr>
          <a:xfrm>
            <a:off x="342677" y="4304855"/>
            <a:ext cx="11808196" cy="2862322"/>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nginx-789bf7b8fc-95b45</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 is not empty, will attempt to perform configuration</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Looking for shell scripts in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Launching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/10-listen-on-ipv6-by-default.sh</a:t>
            </a:r>
          </a:p>
          <a:p>
            <a:r>
              <a:rPr lang="en-US" sz="2000" dirty="0">
                <a:solidFill>
                  <a:srgbClr val="2FFF12"/>
                </a:solidFill>
                <a:effectLst/>
                <a:latin typeface="Andale Mono" panose="020B0509000000000004" pitchFamily="49" charset="0"/>
              </a:rPr>
              <a:t>10-listen-on-ipv6-by-default.sh: info: Getting the checksum of /</a:t>
            </a:r>
            <a:r>
              <a:rPr lang="en-US" sz="2000" dirty="0" err="1">
                <a:solidFill>
                  <a:srgbClr val="2FFF12"/>
                </a:solidFill>
                <a:effectLst/>
                <a:latin typeface="Andale Mono" panose="020B0509000000000004" pitchFamily="49" charset="0"/>
              </a:rPr>
              <a:t>etc</a:t>
            </a:r>
            <a:r>
              <a:rPr lang="en-US" sz="2000" dirty="0">
                <a:solidFill>
                  <a:srgbClr val="2FFF12"/>
                </a:solidFill>
                <a:effectLst/>
                <a:latin typeface="Andale Mono" panose="020B0509000000000004" pitchFamily="49" charset="0"/>
              </a:rPr>
              <a:t>/nginx/</a:t>
            </a:r>
            <a:r>
              <a:rPr lang="en-US" sz="2000" dirty="0" err="1">
                <a:solidFill>
                  <a:srgbClr val="2FFF12"/>
                </a:solidFill>
                <a:effectLst/>
                <a:latin typeface="Andale Mono" panose="020B0509000000000004" pitchFamily="49" charset="0"/>
              </a:rPr>
              <a:t>conf.d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default.conf</a:t>
            </a: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2023/11/02 05:31:57 [notice] 1#1: start worker process 31</a:t>
            </a:r>
            <a:endParaRPr lang="en-US" sz="2000" dirty="0"/>
          </a:p>
        </p:txBody>
      </p:sp>
      <p:grpSp>
        <p:nvGrpSpPr>
          <p:cNvPr id="15" name="Group 14">
            <a:extLst>
              <a:ext uri="{FF2B5EF4-FFF2-40B4-BE49-F238E27FC236}">
                <a16:creationId xmlns:a16="http://schemas.microsoft.com/office/drawing/2014/main" id="{DF1B9F5E-90E1-4EF9-ECD7-1641F4DB6435}"/>
              </a:ext>
            </a:extLst>
          </p:cNvPr>
          <p:cNvGrpSpPr/>
          <p:nvPr/>
        </p:nvGrpSpPr>
        <p:grpSpPr>
          <a:xfrm>
            <a:off x="4680271" y="1148768"/>
            <a:ext cx="2831457" cy="3156087"/>
            <a:chOff x="912057" y="1346577"/>
            <a:chExt cx="2831457" cy="3156087"/>
          </a:xfrm>
        </p:grpSpPr>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4536" y="3588264"/>
              <a:ext cx="914400" cy="914400"/>
            </a:xfrm>
            <a:prstGeom prst="rect">
              <a:avLst/>
            </a:prstGeom>
          </p:spPr>
        </p:pic>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5"/>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342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044 -0.03681 L -0.38411 -0.03681 " pathEditMode="relative" rAng="0" ptsTypes="AA">
                                      <p:cBhvr>
                                        <p:cTn id="6" dur="500" fill="hold"/>
                                        <p:tgtEl>
                                          <p:spTgt spid="15"/>
                                        </p:tgtEl>
                                        <p:attrNameLst>
                                          <p:attrName>ppt_x</p:attrName>
                                          <p:attrName>ppt_y</p:attrName>
                                        </p:attrNameLst>
                                      </p:cBhvr>
                                      <p:rCtr x="-18190" y="0"/>
                                    </p:animMotion>
                                  </p:childTnLst>
                                </p:cTn>
                              </p:par>
                              <p:par>
                                <p:cTn id="7" presetID="9"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1685849" y="944014"/>
            <a:ext cx="9311859" cy="5710549"/>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136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4069939" y="955309"/>
            <a:ext cx="4052122" cy="2484986"/>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5" y="3769561"/>
              <a:ext cx="1446250" cy="2334014"/>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B2C415F4-D2DB-E24A-F0CA-0DAFFC2EF071}"/>
              </a:ext>
            </a:extLst>
          </p:cNvPr>
          <p:cNvSpPr txBox="1"/>
          <p:nvPr/>
        </p:nvSpPr>
        <p:spPr>
          <a:xfrm>
            <a:off x="175832" y="3402758"/>
            <a:ext cx="11626429" cy="3477875"/>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-l app=nginx</a:t>
            </a:r>
          </a:p>
          <a:p>
            <a:r>
              <a:rPr lang="en-US" sz="2000" dirty="0">
                <a:solidFill>
                  <a:srgbClr val="2FFF12"/>
                </a:solidFill>
                <a:effectLst/>
                <a:latin typeface="Andale Mono" panose="020B0509000000000004" pitchFamily="49" charset="0"/>
              </a:rPr>
              <a:t>2023/11/02 06:35:40 [error] 29#29: *1 open() "/</a:t>
            </a:r>
            <a:r>
              <a:rPr lang="en-US" sz="2000" dirty="0" err="1">
                <a:solidFill>
                  <a:srgbClr val="2FFF12"/>
                </a:solidFill>
                <a:effectLst/>
                <a:latin typeface="Andale Mono" panose="020B0509000000000004" pitchFamily="49" charset="0"/>
              </a:rPr>
              <a:t>usr</a:t>
            </a:r>
            <a:r>
              <a:rPr lang="en-US" sz="2000" dirty="0">
                <a:solidFill>
                  <a:srgbClr val="2FFF12"/>
                </a:solidFill>
                <a:effectLst/>
                <a:latin typeface="Andale Mono" panose="020B0509000000000004" pitchFamily="49" charset="0"/>
              </a:rPr>
              <a:t>/share/nginx/html/</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failed (2: No such file or directory), client: 10.0.0.65, server: localhost, request: "GET /</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HTTP/1.1", host: "kubernetes.34.222.160.192.sslip.io:30000", referrer: "http://kubernetes.34.222.160.192.sslip.io:30000/"</a:t>
            </a:r>
          </a:p>
          <a:p>
            <a:r>
              <a:rPr lang="en-US" sz="2000" dirty="0">
                <a:solidFill>
                  <a:srgbClr val="2FFF12"/>
                </a:solidFill>
                <a:effectLst/>
                <a:latin typeface="Andale Mono" panose="020B0509000000000004" pitchFamily="49" charset="0"/>
              </a:rPr>
              <a:t>10.0.0.65 - - [02/Nov/2023:15:52:32 +0000] "\x16\x03\x01\x00\x85\x01\x00\x00\x81\x03\x03+Y\</a:t>
            </a:r>
            <a:r>
              <a:rPr lang="en-US" sz="2000" dirty="0" err="1">
                <a:solidFill>
                  <a:srgbClr val="2FFF12"/>
                </a:solidFill>
                <a:effectLst/>
                <a:latin typeface="Andale Mono" panose="020B0509000000000004" pitchFamily="49" charset="0"/>
              </a:rPr>
              <a:t>xFD</a:t>
            </a:r>
            <a:r>
              <a:rPr lang="en-US" sz="2000" dirty="0">
                <a:solidFill>
                  <a:srgbClr val="2FFF12"/>
                </a:solidFill>
                <a:effectLst/>
                <a:latin typeface="Andale Mono" panose="020B0509000000000004" pitchFamily="49" charset="0"/>
              </a:rPr>
              <a:t>\x07Q\x1E\</a:t>
            </a:r>
            <a:r>
              <a:rPr lang="en-US" sz="2000" dirty="0" err="1">
                <a:solidFill>
                  <a:srgbClr val="2FFF12"/>
                </a:solidFill>
                <a:effectLst/>
                <a:latin typeface="Andale Mono" panose="020B0509000000000004" pitchFamily="49" charset="0"/>
              </a:rPr>
              <a:t>xDC</a:t>
            </a:r>
            <a:r>
              <a:rPr lang="en-US" sz="2000" dirty="0">
                <a:solidFill>
                  <a:srgbClr val="2FFF12"/>
                </a:solidFill>
                <a:effectLst/>
                <a:latin typeface="Andale Mono" panose="020B0509000000000004" pitchFamily="49" charset="0"/>
              </a:rPr>
              <a:t>\x9D~\x04q7\xF73\</a:t>
            </a:r>
            <a:r>
              <a:rPr lang="en-US" sz="2000" dirty="0" err="1">
                <a:solidFill>
                  <a:srgbClr val="2FFF12"/>
                </a:solidFill>
                <a:effectLst/>
                <a:latin typeface="Andale Mono" panose="020B0509000000000004" pitchFamily="49" charset="0"/>
              </a:rPr>
              <a:t>xFB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xBAN</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xFF</a:t>
            </a:r>
            <a:r>
              <a:rPr lang="en-US" sz="2000" dirty="0">
                <a:solidFill>
                  <a:srgbClr val="2FFF12"/>
                </a:solidFill>
                <a:effectLst/>
                <a:latin typeface="Andale Mono" panose="020B0509000000000004" pitchFamily="49" charset="0"/>
              </a:rPr>
              <a:t>\x04\xC8i]\xF2@\</a:t>
            </a:r>
            <a:r>
              <a:rPr lang="en-US" sz="2000" dirty="0" err="1">
                <a:solidFill>
                  <a:srgbClr val="2FFF12"/>
                </a:solidFill>
                <a:effectLst/>
                <a:latin typeface="Andale Mono" panose="020B0509000000000004" pitchFamily="49" charset="0"/>
              </a:rPr>
              <a:t>xBB</a:t>
            </a:r>
            <a:r>
              <a:rPr lang="en-US" sz="2000" dirty="0">
                <a:solidFill>
                  <a:srgbClr val="2FFF12"/>
                </a:solidFill>
                <a:effectLst/>
                <a:latin typeface="Andale Mono" panose="020B0509000000000004" pitchFamily="49" charset="0"/>
              </a:rPr>
              <a:t>\xA2\x14\xA09\x00\x00 \xC0/\xC00\xC0+\xC0,\</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\xA8\</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\xA9\xC0\x13\xC0\x09\xC0\x14\xC0" 400 157 "-" "-" "-</a:t>
            </a:r>
          </a:p>
        </p:txBody>
      </p:sp>
    </p:spTree>
    <p:extLst>
      <p:ext uri="{BB962C8B-B14F-4D97-AF65-F5344CB8AC3E}">
        <p14:creationId xmlns:p14="http://schemas.microsoft.com/office/powerpoint/2010/main" val="37242096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93C8801F-8792-4E8C-3293-74E8A80DF0A6}"/>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0148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7740958" y="5555338"/>
            <a:ext cx="297787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Unified data / log collector</a:t>
            </a:r>
            <a:endParaRPr sz="1400" b="0" i="0" u="none" strike="noStrike" cap="none" dirty="0">
              <a:solidFill>
                <a:srgbClr val="000000"/>
              </a:solidFill>
              <a:latin typeface="Arial"/>
              <a:ea typeface="Arial"/>
              <a:cs typeface="Arial"/>
              <a:sym typeface="Arial"/>
            </a:endParaRPr>
          </a:p>
        </p:txBody>
      </p:sp>
      <p:pic>
        <p:nvPicPr>
          <p:cNvPr id="5" name="Graphic 4">
            <a:extLst>
              <a:ext uri="{FF2B5EF4-FFF2-40B4-BE49-F238E27FC236}">
                <a16:creationId xmlns:a16="http://schemas.microsoft.com/office/drawing/2014/main" id="{7B4159D5-DA42-5311-6532-D0FE53134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1595" y="968383"/>
            <a:ext cx="5156601" cy="4586955"/>
          </a:xfrm>
          <a:prstGeom prst="rect">
            <a:avLst/>
          </a:prstGeom>
        </p:spPr>
      </p:pic>
      <p:pic>
        <p:nvPicPr>
          <p:cNvPr id="3074" name="Picture 2" descr="Using a node level logging agent">
            <a:extLst>
              <a:ext uri="{FF2B5EF4-FFF2-40B4-BE49-F238E27FC236}">
                <a16:creationId xmlns:a16="http://schemas.microsoft.com/office/drawing/2014/main" id="{1F620606-FD93-0BFA-4974-D6D852719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04" y="1444617"/>
            <a:ext cx="6350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44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22773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04302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37497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52318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9088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Graphic 1">
            <a:extLst>
              <a:ext uri="{FF2B5EF4-FFF2-40B4-BE49-F238E27FC236}">
                <a16:creationId xmlns:a16="http://schemas.microsoft.com/office/drawing/2014/main" id="{1F888F4C-8923-4503-23D7-D12FACFFE2D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489" r="19371" b="23581"/>
          <a:stretch/>
        </p:blipFill>
        <p:spPr>
          <a:xfrm>
            <a:off x="524737" y="1009803"/>
            <a:ext cx="5883217" cy="5701549"/>
          </a:xfrm>
          <a:prstGeom prst="rect">
            <a:avLst/>
          </a:prstGeom>
        </p:spPr>
      </p:pic>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a:t>
            </a:r>
            <a:endParaRPr sz="1400" b="0" i="0" u="none" strike="noStrike" cap="none" dirty="0">
              <a:solidFill>
                <a:srgbClr val="000000"/>
              </a:solidFill>
              <a:latin typeface="Arial"/>
              <a:ea typeface="Arial"/>
              <a:cs typeface="Arial"/>
              <a:sym typeface="Arial"/>
            </a:endParaRPr>
          </a:p>
        </p:txBody>
      </p:sp>
      <p:grpSp>
        <p:nvGrpSpPr>
          <p:cNvPr id="17" name="Group 16">
            <a:extLst>
              <a:ext uri="{FF2B5EF4-FFF2-40B4-BE49-F238E27FC236}">
                <a16:creationId xmlns:a16="http://schemas.microsoft.com/office/drawing/2014/main" id="{4FCF1505-252B-EE86-2212-19B6A340F48A}"/>
              </a:ext>
            </a:extLst>
          </p:cNvPr>
          <p:cNvGrpSpPr/>
          <p:nvPr/>
        </p:nvGrpSpPr>
        <p:grpSpPr>
          <a:xfrm>
            <a:off x="5803718" y="3082936"/>
            <a:ext cx="1787198" cy="1659532"/>
            <a:chOff x="5803718" y="2927659"/>
            <a:chExt cx="1787198" cy="1659532"/>
          </a:xfrm>
        </p:grpSpPr>
        <p:pic>
          <p:nvPicPr>
            <p:cNvPr id="5" name="Picture 4">
              <a:extLst>
                <a:ext uri="{FF2B5EF4-FFF2-40B4-BE49-F238E27FC236}">
                  <a16:creationId xmlns:a16="http://schemas.microsoft.com/office/drawing/2014/main" id="{F3932C01-C592-B13F-60CB-80A16858BA39}"/>
                </a:ext>
              </a:extLst>
            </p:cNvPr>
            <p:cNvPicPr>
              <a:picLocks noChangeAspect="1"/>
            </p:cNvPicPr>
            <p:nvPr/>
          </p:nvPicPr>
          <p:blipFill>
            <a:blip r:embed="rId5"/>
            <a:stretch>
              <a:fillRect/>
            </a:stretch>
          </p:blipFill>
          <p:spPr>
            <a:xfrm>
              <a:off x="5803718" y="2927659"/>
              <a:ext cx="1625600" cy="1574800"/>
            </a:xfrm>
            <a:prstGeom prst="rect">
              <a:avLst/>
            </a:prstGeom>
          </p:spPr>
        </p:pic>
        <p:sp>
          <p:nvSpPr>
            <p:cNvPr id="14" name="TextBox 13">
              <a:extLst>
                <a:ext uri="{FF2B5EF4-FFF2-40B4-BE49-F238E27FC236}">
                  <a16:creationId xmlns:a16="http://schemas.microsoft.com/office/drawing/2014/main" id="{5FD5D6FD-723E-6A7D-45AE-E1FDA5AC04A8}"/>
                </a:ext>
              </a:extLst>
            </p:cNvPr>
            <p:cNvSpPr txBox="1"/>
            <p:nvPr/>
          </p:nvSpPr>
          <p:spPr>
            <a:xfrm>
              <a:off x="6881046" y="3571528"/>
              <a:ext cx="709870" cy="1015663"/>
            </a:xfrm>
            <a:prstGeom prst="rect">
              <a:avLst/>
            </a:prstGeom>
            <a:noFill/>
          </p:spPr>
          <p:txBody>
            <a:bodyPr wrap="square" rtlCol="0">
              <a:spAutoFit/>
            </a:bodyPr>
            <a:lstStyle/>
            <a:p>
              <a:r>
                <a:rPr lang="en-US" sz="6000" b="1" dirty="0"/>
                <a:t>*</a:t>
              </a:r>
            </a:p>
          </p:txBody>
        </p:sp>
      </p:grpSp>
      <p:grpSp>
        <p:nvGrpSpPr>
          <p:cNvPr id="16" name="Group 15">
            <a:extLst>
              <a:ext uri="{FF2B5EF4-FFF2-40B4-BE49-F238E27FC236}">
                <a16:creationId xmlns:a16="http://schemas.microsoft.com/office/drawing/2014/main" id="{6A042211-EECB-8497-1E81-C1BF16BE6705}"/>
              </a:ext>
            </a:extLst>
          </p:cNvPr>
          <p:cNvGrpSpPr/>
          <p:nvPr/>
        </p:nvGrpSpPr>
        <p:grpSpPr>
          <a:xfrm>
            <a:off x="6351145" y="4757437"/>
            <a:ext cx="1925994" cy="1574800"/>
            <a:chOff x="6351145" y="4602160"/>
            <a:chExt cx="1925994" cy="1574800"/>
          </a:xfrm>
        </p:grpSpPr>
        <p:pic>
          <p:nvPicPr>
            <p:cNvPr id="7" name="Picture 6">
              <a:extLst>
                <a:ext uri="{FF2B5EF4-FFF2-40B4-BE49-F238E27FC236}">
                  <a16:creationId xmlns:a16="http://schemas.microsoft.com/office/drawing/2014/main" id="{ED29E7B4-945F-1CCB-3E8C-D3DE1DE61113}"/>
                </a:ext>
              </a:extLst>
            </p:cNvPr>
            <p:cNvPicPr>
              <a:picLocks noChangeAspect="1"/>
            </p:cNvPicPr>
            <p:nvPr/>
          </p:nvPicPr>
          <p:blipFill>
            <a:blip r:embed="rId6"/>
            <a:stretch>
              <a:fillRect/>
            </a:stretch>
          </p:blipFill>
          <p:spPr>
            <a:xfrm>
              <a:off x="6351145" y="4602160"/>
              <a:ext cx="1625600" cy="1574800"/>
            </a:xfrm>
            <a:prstGeom prst="rect">
              <a:avLst/>
            </a:prstGeom>
          </p:spPr>
        </p:pic>
        <p:sp>
          <p:nvSpPr>
            <p:cNvPr id="15" name="TextBox 14">
              <a:extLst>
                <a:ext uri="{FF2B5EF4-FFF2-40B4-BE49-F238E27FC236}">
                  <a16:creationId xmlns:a16="http://schemas.microsoft.com/office/drawing/2014/main" id="{E8D17629-B490-10BE-5460-725A4B418EA2}"/>
                </a:ext>
              </a:extLst>
            </p:cNvPr>
            <p:cNvSpPr txBox="1"/>
            <p:nvPr/>
          </p:nvSpPr>
          <p:spPr>
            <a:xfrm>
              <a:off x="7567269" y="5026753"/>
              <a:ext cx="709870" cy="1015663"/>
            </a:xfrm>
            <a:prstGeom prst="rect">
              <a:avLst/>
            </a:prstGeom>
            <a:noFill/>
          </p:spPr>
          <p:txBody>
            <a:bodyPr wrap="square" rtlCol="0">
              <a:spAutoFit/>
            </a:bodyPr>
            <a:lstStyle/>
            <a:p>
              <a:r>
                <a:rPr lang="en-US" sz="6000" b="1" dirty="0"/>
                <a:t>*</a:t>
              </a:r>
            </a:p>
          </p:txBody>
        </p:sp>
      </p:grpSp>
      <p:grpSp>
        <p:nvGrpSpPr>
          <p:cNvPr id="19" name="Group 18">
            <a:extLst>
              <a:ext uri="{FF2B5EF4-FFF2-40B4-BE49-F238E27FC236}">
                <a16:creationId xmlns:a16="http://schemas.microsoft.com/office/drawing/2014/main" id="{5032B2C6-F2DB-1FE8-ABD4-F49BB8712A4C}"/>
              </a:ext>
            </a:extLst>
          </p:cNvPr>
          <p:cNvGrpSpPr/>
          <p:nvPr/>
        </p:nvGrpSpPr>
        <p:grpSpPr>
          <a:xfrm>
            <a:off x="8455348" y="2876482"/>
            <a:ext cx="3060974" cy="3750709"/>
            <a:chOff x="8455348" y="2876482"/>
            <a:chExt cx="3060974" cy="3750709"/>
          </a:xfrm>
        </p:grpSpPr>
        <p:pic>
          <p:nvPicPr>
            <p:cNvPr id="11" name="Picture 10">
              <a:extLst>
                <a:ext uri="{FF2B5EF4-FFF2-40B4-BE49-F238E27FC236}">
                  <a16:creationId xmlns:a16="http://schemas.microsoft.com/office/drawing/2014/main" id="{0B6CCA95-746D-97E8-4B55-832174FFA858}"/>
                </a:ext>
              </a:extLst>
            </p:cNvPr>
            <p:cNvPicPr>
              <a:picLocks noChangeAspect="1"/>
            </p:cNvPicPr>
            <p:nvPr/>
          </p:nvPicPr>
          <p:blipFill>
            <a:blip r:embed="rId7"/>
            <a:stretch>
              <a:fillRect/>
            </a:stretch>
          </p:blipFill>
          <p:spPr>
            <a:xfrm>
              <a:off x="8455348" y="2876482"/>
              <a:ext cx="1625600" cy="1574800"/>
            </a:xfrm>
            <a:prstGeom prst="rect">
              <a:avLst/>
            </a:prstGeom>
          </p:spPr>
        </p:pic>
        <p:pic>
          <p:nvPicPr>
            <p:cNvPr id="9" name="Picture 8">
              <a:extLst>
                <a:ext uri="{FF2B5EF4-FFF2-40B4-BE49-F238E27FC236}">
                  <a16:creationId xmlns:a16="http://schemas.microsoft.com/office/drawing/2014/main" id="{A01B4DC2-6727-78F6-BB86-07DAFF91C3C1}"/>
                </a:ext>
              </a:extLst>
            </p:cNvPr>
            <p:cNvPicPr>
              <a:picLocks noChangeAspect="1"/>
            </p:cNvPicPr>
            <p:nvPr/>
          </p:nvPicPr>
          <p:blipFill>
            <a:blip r:embed="rId8"/>
            <a:stretch>
              <a:fillRect/>
            </a:stretch>
          </p:blipFill>
          <p:spPr>
            <a:xfrm>
              <a:off x="9237002" y="4034277"/>
              <a:ext cx="1625600" cy="1574800"/>
            </a:xfrm>
            <a:prstGeom prst="rect">
              <a:avLst/>
            </a:prstGeom>
          </p:spPr>
        </p:pic>
        <p:sp>
          <p:nvSpPr>
            <p:cNvPr id="18" name="TextBox 17">
              <a:extLst>
                <a:ext uri="{FF2B5EF4-FFF2-40B4-BE49-F238E27FC236}">
                  <a16:creationId xmlns:a16="http://schemas.microsoft.com/office/drawing/2014/main" id="{0BEBF535-A462-548A-21D7-617F0C135AEB}"/>
                </a:ext>
              </a:extLst>
            </p:cNvPr>
            <p:cNvSpPr txBox="1"/>
            <p:nvPr/>
          </p:nvSpPr>
          <p:spPr>
            <a:xfrm>
              <a:off x="9132368" y="5673084"/>
              <a:ext cx="2383954" cy="954107"/>
            </a:xfrm>
            <a:prstGeom prst="rect">
              <a:avLst/>
            </a:prstGeom>
            <a:noFill/>
          </p:spPr>
          <p:txBody>
            <a:bodyPr wrap="square" rtlCol="0">
              <a:spAutoFit/>
            </a:bodyPr>
            <a:lstStyle/>
            <a:p>
              <a:r>
                <a:rPr lang="en-US" dirty="0"/>
                <a:t>namespace = default</a:t>
              </a:r>
            </a:p>
            <a:p>
              <a:r>
                <a:rPr lang="en-US" dirty="0"/>
                <a:t>privilege = true</a:t>
              </a:r>
            </a:p>
            <a:p>
              <a:r>
                <a:rPr lang="en-US" dirty="0"/>
                <a:t>no labels</a:t>
              </a:r>
            </a:p>
            <a:p>
              <a:endParaRPr lang="en-US" dirty="0"/>
            </a:p>
          </p:txBody>
        </p:sp>
      </p:grpSp>
      <p:pic>
        <p:nvPicPr>
          <p:cNvPr id="5122" name="Picture 2" descr="Wild Wild West All-Weather Sign Banner">
            <a:extLst>
              <a:ext uri="{FF2B5EF4-FFF2-40B4-BE49-F238E27FC236}">
                <a16:creationId xmlns:a16="http://schemas.microsoft.com/office/drawing/2014/main" id="{E0D229CF-7947-8372-2201-60F3E5053BE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30280" b="32621"/>
          <a:stretch/>
        </p:blipFill>
        <p:spPr bwMode="auto">
          <a:xfrm>
            <a:off x="964478" y="837279"/>
            <a:ext cx="6858000" cy="2544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9" presetClass="entr" presetSubtype="0" fill="hold" nodeType="after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dissolve">
                                      <p:cBhvr>
                                        <p:cTn id="2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 – Admission Control</a:t>
            </a:r>
            <a:endParaRPr sz="1400" b="0" i="0" u="none" strike="noStrike" cap="none" dirty="0">
              <a:solidFill>
                <a:srgbClr val="000000"/>
              </a:solidFill>
              <a:latin typeface="Arial"/>
              <a:ea typeface="Arial"/>
              <a:cs typeface="Arial"/>
              <a:sym typeface="Arial"/>
            </a:endParaRPr>
          </a:p>
        </p:txBody>
      </p:sp>
      <p:sp>
        <p:nvSpPr>
          <p:cNvPr id="163" name="Google Shape;163;g24dc731f540_0_100"/>
          <p:cNvSpPr txBox="1"/>
          <p:nvPr/>
        </p:nvSpPr>
        <p:spPr>
          <a:xfrm>
            <a:off x="8842586" y="5370727"/>
            <a:ext cx="2056818"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Policy engine that unifies policy enforcement</a:t>
            </a:r>
            <a:endParaRPr lang="en-US"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9281506E-D040-05AC-0DF6-85E2E77AB0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6269" y="3757587"/>
            <a:ext cx="3017154" cy="2701635"/>
          </a:xfrm>
          <a:prstGeom prst="rect">
            <a:avLst/>
          </a:prstGeom>
        </p:spPr>
      </p:pic>
      <p:pic>
        <p:nvPicPr>
          <p:cNvPr id="6146" name="Picture 2" descr="Diagram showing the flow of admission controllers. First API Handler, then Auth, then the mutating admission controllers with their webhooks, then the object schema validation, then the validating admission controllers with their webhooks, and finally persistence in ETCD.">
            <a:extLst>
              <a:ext uri="{FF2B5EF4-FFF2-40B4-BE49-F238E27FC236}">
                <a16:creationId xmlns:a16="http://schemas.microsoft.com/office/drawing/2014/main" id="{ED441C47-5CDD-E51C-0C7C-26D05349D9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62343"/>
            <a:ext cx="11808196" cy="3545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3C9F62-15C0-9199-1470-7198A9B50A67}"/>
              </a:ext>
            </a:extLst>
          </p:cNvPr>
          <p:cNvSpPr txBox="1"/>
          <p:nvPr/>
        </p:nvSpPr>
        <p:spPr>
          <a:xfrm>
            <a:off x="176770" y="4767941"/>
            <a:ext cx="4106827" cy="1631216"/>
          </a:xfrm>
          <a:prstGeom prst="rect">
            <a:avLst/>
          </a:prstGeom>
          <a:noFill/>
        </p:spPr>
        <p:txBody>
          <a:bodyPr wrap="square" rtlCol="0">
            <a:spAutoFit/>
          </a:bodyPr>
          <a:lstStyle/>
          <a:p>
            <a:r>
              <a:rPr lang="en-US" sz="2000" dirty="0"/>
              <a:t>Admission Controllers intercept and process requests to the Kubernetes API before the object is created. They can validate or mutate.</a:t>
            </a:r>
          </a:p>
        </p:txBody>
      </p:sp>
    </p:spTree>
    <p:extLst>
      <p:ext uri="{BB962C8B-B14F-4D97-AF65-F5344CB8AC3E}">
        <p14:creationId xmlns:p14="http://schemas.microsoft.com/office/powerpoint/2010/main" val="1305153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4dc731f540_0_10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Hands-On with </a:t>
            </a:r>
            <a:r>
              <a:rPr lang="en-US" sz="4000" b="1" dirty="0" err="1">
                <a:solidFill>
                  <a:srgbClr val="4F1971"/>
                </a:solidFill>
              </a:rPr>
              <a:t>Hobbyfarm</a:t>
            </a:r>
            <a:endParaRPr sz="1400" b="0" i="0" u="none" strike="noStrike" cap="none" dirty="0">
              <a:solidFill>
                <a:srgbClr val="000000"/>
              </a:solidFill>
              <a:latin typeface="Arial"/>
              <a:ea typeface="Arial"/>
              <a:cs typeface="Arial"/>
              <a:sym typeface="Arial"/>
            </a:endParaRPr>
          </a:p>
        </p:txBody>
      </p:sp>
      <p:sp>
        <p:nvSpPr>
          <p:cNvPr id="4" name="Google Shape;169;g24dc731f540_0_105">
            <a:extLst>
              <a:ext uri="{FF2B5EF4-FFF2-40B4-BE49-F238E27FC236}">
                <a16:creationId xmlns:a16="http://schemas.microsoft.com/office/drawing/2014/main" id="{BAF63A98-999C-9A8E-30AB-78C13268EC00}"/>
              </a:ext>
            </a:extLst>
          </p:cNvPr>
          <p:cNvSpPr txBox="1"/>
          <p:nvPr/>
        </p:nvSpPr>
        <p:spPr>
          <a:xfrm>
            <a:off x="5193102" y="1241312"/>
            <a:ext cx="7539487" cy="412139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Navigate to </a:t>
            </a:r>
            <a:r>
              <a:rPr lang="en-US" sz="2400" b="0" i="0" u="none" strike="noStrike" cap="none" dirty="0">
                <a:solidFill>
                  <a:srgbClr val="262626"/>
                </a:solidFill>
                <a:latin typeface="Arial"/>
                <a:ea typeface="Arial"/>
                <a:cs typeface="Arial"/>
                <a:sym typeface="Arial"/>
                <a:hlinkClick r:id="rId3"/>
              </a:rPr>
              <a:t>https://lab.cloudnativeessentials.com</a:t>
            </a: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Register with your email and password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Access Code: </a:t>
            </a:r>
            <a:r>
              <a:rPr lang="en-US" sz="2400" b="0" i="0" u="none" strike="noStrike" cap="none" dirty="0">
                <a:solidFill>
                  <a:srgbClr val="0070C0"/>
                </a:solidFill>
                <a:latin typeface="Arial"/>
                <a:ea typeface="Arial"/>
                <a:cs typeface="Arial"/>
                <a:sym typeface="Arial"/>
              </a:rPr>
              <a:t>kubecon23</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 browser refresh may be required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If no scenario shows, check the access code</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endParaRPr sz="2400" b="0" i="0" u="none" strike="noStrike" cap="none" dirty="0">
              <a:solidFill>
                <a:srgbClr val="000000"/>
              </a:solidFill>
              <a:latin typeface="Arial"/>
              <a:ea typeface="Arial"/>
              <a:cs typeface="Arial"/>
              <a:sym typeface="Arial"/>
            </a:endParaRPr>
          </a:p>
        </p:txBody>
      </p:sp>
      <p:grpSp>
        <p:nvGrpSpPr>
          <p:cNvPr id="6" name="Group 5">
            <a:extLst>
              <a:ext uri="{FF2B5EF4-FFF2-40B4-BE49-F238E27FC236}">
                <a16:creationId xmlns:a16="http://schemas.microsoft.com/office/drawing/2014/main" id="{0FA792A8-0E04-EB12-88FC-87E90F38E6A2}"/>
              </a:ext>
            </a:extLst>
          </p:cNvPr>
          <p:cNvGrpSpPr/>
          <p:nvPr/>
        </p:nvGrpSpPr>
        <p:grpSpPr>
          <a:xfrm>
            <a:off x="270294" y="1383046"/>
            <a:ext cx="4940572" cy="4233642"/>
            <a:chOff x="270294" y="1383046"/>
            <a:chExt cx="4478787" cy="3837932"/>
          </a:xfrm>
        </p:grpSpPr>
        <p:pic>
          <p:nvPicPr>
            <p:cNvPr id="3" name="Picture 2">
              <a:extLst>
                <a:ext uri="{FF2B5EF4-FFF2-40B4-BE49-F238E27FC236}">
                  <a16:creationId xmlns:a16="http://schemas.microsoft.com/office/drawing/2014/main" id="{4FABFA29-51D8-9A4C-09CB-B86BAD880C4B}"/>
                </a:ext>
              </a:extLst>
            </p:cNvPr>
            <p:cNvPicPr>
              <a:picLocks noChangeAspect="1"/>
            </p:cNvPicPr>
            <p:nvPr/>
          </p:nvPicPr>
          <p:blipFill>
            <a:blip r:embed="rId4"/>
            <a:stretch>
              <a:fillRect/>
            </a:stretch>
          </p:blipFill>
          <p:spPr>
            <a:xfrm>
              <a:off x="270294" y="1383046"/>
              <a:ext cx="4478787" cy="3837932"/>
            </a:xfrm>
            <a:prstGeom prst="rect">
              <a:avLst/>
            </a:prstGeom>
          </p:spPr>
        </p:pic>
        <p:pic>
          <p:nvPicPr>
            <p:cNvPr id="5" name="Picture 4">
              <a:extLst>
                <a:ext uri="{FF2B5EF4-FFF2-40B4-BE49-F238E27FC236}">
                  <a16:creationId xmlns:a16="http://schemas.microsoft.com/office/drawing/2014/main" id="{4E0D33FF-7132-432A-FE37-1072FB5169EF}"/>
                </a:ext>
              </a:extLst>
            </p:cNvPr>
            <p:cNvPicPr>
              <a:picLocks noChangeAspect="1"/>
            </p:cNvPicPr>
            <p:nvPr/>
          </p:nvPicPr>
          <p:blipFill>
            <a:blip r:embed="rId5"/>
            <a:stretch>
              <a:fillRect/>
            </a:stretch>
          </p:blipFill>
          <p:spPr>
            <a:xfrm>
              <a:off x="383804" y="2111914"/>
              <a:ext cx="3340100" cy="977900"/>
            </a:xfrm>
            <a:prstGeom prst="rect">
              <a:avLst/>
            </a:prstGeom>
          </p:spPr>
        </p:pic>
      </p:grpSp>
      <p:pic>
        <p:nvPicPr>
          <p:cNvPr id="7" name="Picture 6">
            <a:extLst>
              <a:ext uri="{FF2B5EF4-FFF2-40B4-BE49-F238E27FC236}">
                <a16:creationId xmlns:a16="http://schemas.microsoft.com/office/drawing/2014/main" id="{105998EF-C51C-9725-3DF5-D7CAA10E026C}"/>
              </a:ext>
            </a:extLst>
          </p:cNvPr>
          <p:cNvPicPr>
            <a:picLocks noChangeAspect="1"/>
          </p:cNvPicPr>
          <p:nvPr/>
        </p:nvPicPr>
        <p:blipFill>
          <a:blip r:embed="rId6"/>
          <a:stretch>
            <a:fillRect/>
          </a:stretch>
        </p:blipFill>
        <p:spPr>
          <a:xfrm>
            <a:off x="383804" y="2572530"/>
            <a:ext cx="3684481" cy="304415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8d8987e96c_0_0"/>
          <p:cNvSpPr/>
          <p:nvPr/>
        </p:nvSpPr>
        <p:spPr>
          <a:xfrm>
            <a:off x="3383446" y="344559"/>
            <a:ext cx="5425200" cy="542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g28d8987e96c_0_0"/>
          <p:cNvSpPr txBox="1"/>
          <p:nvPr/>
        </p:nvSpPr>
        <p:spPr>
          <a:xfrm>
            <a:off x="3047171" y="5913276"/>
            <a:ext cx="60978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Please scan the QR Code above</a:t>
            </a:r>
            <a:endParaRPr sz="1400" b="1" i="0" u="none" strike="noStrike" cap="none">
              <a:solidFill>
                <a:srgbClr val="4F19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to leave feedback on this session</a:t>
            </a:r>
            <a:endParaRPr sz="1800" b="1" i="0" u="none" strike="noStrike" cap="none">
              <a:solidFill>
                <a:srgbClr val="4F19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2C9D"/>
                </a:solidFill>
                <a:latin typeface="Calibri"/>
                <a:ea typeface="Calibri"/>
                <a:cs typeface="Calibri"/>
                <a:sym typeface="Calibri"/>
              </a:rPr>
            </a:br>
            <a:endParaRPr sz="1800" b="0" i="0" u="none" strike="noStrike" cap="none">
              <a:solidFill>
                <a:srgbClr val="002C9D"/>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41F1C22B-6615-5F2A-BCAB-04C12F5CF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26" y="466239"/>
            <a:ext cx="5212080" cy="5212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3" y="1056129"/>
            <a:ext cx="3712191" cy="5139956"/>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E51BB96A-ED34-799E-97F3-AEFD2962FED9}"/>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8659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D83F4C2A-12EA-A633-01EF-556C738629F7}"/>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61932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47C5BB0C-4625-E6C1-1E32-CC9F8061AEFF}"/>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9942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21737</TotalTime>
  <Words>1961</Words>
  <Application>Microsoft Macintosh PowerPoint</Application>
  <PresentationFormat>Widescreen</PresentationFormat>
  <Paragraphs>247</Paragraphs>
  <Slides>69</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Andale Mono</vt:lpstr>
      <vt:lpstr>Apple Color Emoji</vt: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Rey Lejano</cp:lastModifiedBy>
  <cp:revision>124</cp:revision>
  <dcterms:created xsi:type="dcterms:W3CDTF">2019-07-29T21:37:05Z</dcterms:created>
  <dcterms:modified xsi:type="dcterms:W3CDTF">2023-11-06T04:49:03Z</dcterms:modified>
</cp:coreProperties>
</file>